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4">
  <p:sldMasterIdLst>
    <p:sldMasterId id="2147483840" r:id="rId1"/>
  </p:sldMasterIdLst>
  <p:notesMasterIdLst>
    <p:notesMasterId r:id="rId30"/>
  </p:notesMasterIdLst>
  <p:sldIdLst>
    <p:sldId id="296" r:id="rId2"/>
    <p:sldId id="270" r:id="rId3"/>
    <p:sldId id="473" r:id="rId4"/>
    <p:sldId id="466" r:id="rId5"/>
    <p:sldId id="509" r:id="rId6"/>
    <p:sldId id="474" r:id="rId7"/>
    <p:sldId id="475" r:id="rId8"/>
    <p:sldId id="468" r:id="rId9"/>
    <p:sldId id="471" r:id="rId10"/>
    <p:sldId id="477" r:id="rId11"/>
    <p:sldId id="291" r:id="rId12"/>
    <p:sldId id="256" r:id="rId13"/>
    <p:sldId id="479" r:id="rId14"/>
    <p:sldId id="521" r:id="rId15"/>
    <p:sldId id="476" r:id="rId16"/>
    <p:sldId id="520" r:id="rId17"/>
    <p:sldId id="504" r:id="rId18"/>
    <p:sldId id="505" r:id="rId19"/>
    <p:sldId id="510" r:id="rId20"/>
    <p:sldId id="497" r:id="rId21"/>
    <p:sldId id="499" r:id="rId22"/>
    <p:sldId id="259" r:id="rId23"/>
    <p:sldId id="260" r:id="rId24"/>
    <p:sldId id="261" r:id="rId25"/>
    <p:sldId id="502" r:id="rId26"/>
    <p:sldId id="503" r:id="rId27"/>
    <p:sldId id="269" r:id="rId28"/>
    <p:sldId id="25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87A5FC-8AD6-2348-9DFA-8AF1954ACCFF}">
          <p14:sldIdLst>
            <p14:sldId id="296"/>
            <p14:sldId id="270"/>
            <p14:sldId id="473"/>
            <p14:sldId id="466"/>
            <p14:sldId id="509"/>
            <p14:sldId id="474"/>
            <p14:sldId id="475"/>
            <p14:sldId id="468"/>
            <p14:sldId id="471"/>
            <p14:sldId id="477"/>
            <p14:sldId id="291"/>
            <p14:sldId id="256"/>
            <p14:sldId id="479"/>
            <p14:sldId id="521"/>
            <p14:sldId id="476"/>
            <p14:sldId id="520"/>
            <p14:sldId id="504"/>
            <p14:sldId id="505"/>
            <p14:sldId id="510"/>
            <p14:sldId id="497"/>
            <p14:sldId id="499"/>
            <p14:sldId id="259"/>
            <p14:sldId id="260"/>
            <p14:sldId id="261"/>
            <p14:sldId id="502"/>
            <p14:sldId id="503"/>
            <p14:sldId id="26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3C2878"/>
    <a:srgbClr val="808080"/>
    <a:srgbClr val="000000"/>
    <a:srgbClr val="FFFFFF"/>
    <a:srgbClr val="DDD9C3"/>
    <a:srgbClr val="F3F3F3"/>
    <a:srgbClr val="212121"/>
    <a:srgbClr val="00573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3817" autoAdjust="0"/>
  </p:normalViewPr>
  <p:slideViewPr>
    <p:cSldViewPr snapToGrid="0" snapToObjects="1">
      <p:cViewPr varScale="1">
        <p:scale>
          <a:sx n="64" d="100"/>
          <a:sy n="64" d="100"/>
        </p:scale>
        <p:origin x="11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EF9A7-0678-2046-A172-B0CBD2102BBF}" type="datetimeFigureOut">
              <a:rPr lang="en-US" smtClean="0"/>
              <a:t>6/3/2019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5498F-60E9-1C48-A873-0B08655B65E5}" type="slidenum">
              <a:rPr lang="en-US" smtClean="0"/>
              <a:t>‹#›</a:t>
            </a:fld>
            <a:endParaRPr lang="en-US" dirty="0"/>
          </a:p>
        </p:txBody>
      </p:sp>
    </p:spTree>
    <p:extLst>
      <p:ext uri="{BB962C8B-B14F-4D97-AF65-F5344CB8AC3E}">
        <p14:creationId xmlns:p14="http://schemas.microsoft.com/office/powerpoint/2010/main" val="179275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SLOW; Inflection at ends; TECHNICAL!</a:t>
            </a:r>
          </a:p>
        </p:txBody>
      </p:sp>
      <p:sp>
        <p:nvSpPr>
          <p:cNvPr id="4" name="Slide Number Placeholder 3"/>
          <p:cNvSpPr>
            <a:spLocks noGrp="1"/>
          </p:cNvSpPr>
          <p:nvPr>
            <p:ph type="sldNum" sz="quarter" idx="10"/>
          </p:nvPr>
        </p:nvSpPr>
        <p:spPr/>
        <p:txBody>
          <a:bodyPr/>
          <a:lstStyle/>
          <a:p>
            <a:fld id="{4A85498F-60E9-1C48-A873-0B08655B65E5}" type="slidenum">
              <a:rPr lang="en-US" smtClean="0"/>
              <a:t>1</a:t>
            </a:fld>
            <a:endParaRPr lang="en-US" dirty="0"/>
          </a:p>
        </p:txBody>
      </p:sp>
    </p:spTree>
    <p:extLst>
      <p:ext uri="{BB962C8B-B14F-4D97-AF65-F5344CB8AC3E}">
        <p14:creationId xmlns:p14="http://schemas.microsoft.com/office/powerpoint/2010/main" val="2116320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n = 1.33</a:t>
            </a:r>
          </a:p>
        </p:txBody>
      </p:sp>
      <p:sp>
        <p:nvSpPr>
          <p:cNvPr id="4" name="Slide Number Placeholder 3"/>
          <p:cNvSpPr>
            <a:spLocks noGrp="1"/>
          </p:cNvSpPr>
          <p:nvPr>
            <p:ph type="sldNum" sz="quarter" idx="5"/>
          </p:nvPr>
        </p:nvSpPr>
        <p:spPr/>
        <p:txBody>
          <a:bodyPr/>
          <a:lstStyle/>
          <a:p>
            <a:fld id="{4A85498F-60E9-1C48-A873-0B08655B65E5}" type="slidenum">
              <a:rPr lang="en-US" smtClean="0"/>
              <a:t>10</a:t>
            </a:fld>
            <a:endParaRPr lang="en-US" dirty="0"/>
          </a:p>
        </p:txBody>
      </p:sp>
    </p:spTree>
    <p:extLst>
      <p:ext uri="{BB962C8B-B14F-4D97-AF65-F5344CB8AC3E}">
        <p14:creationId xmlns:p14="http://schemas.microsoft.com/office/powerpoint/2010/main" val="291424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11</a:t>
            </a:fld>
            <a:endParaRPr lang="en-US" dirty="0"/>
          </a:p>
        </p:txBody>
      </p:sp>
    </p:spTree>
    <p:extLst>
      <p:ext uri="{BB962C8B-B14F-4D97-AF65-F5344CB8AC3E}">
        <p14:creationId xmlns:p14="http://schemas.microsoft.com/office/powerpoint/2010/main" val="1786597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01B4AA-6F25-0847-954D-AED98FA81C4D}" type="slidenum">
              <a:rPr lang="en-US" smtClean="0"/>
              <a:t>12</a:t>
            </a:fld>
            <a:endParaRPr lang="en-US"/>
          </a:p>
        </p:txBody>
      </p:sp>
    </p:spTree>
    <p:extLst>
      <p:ext uri="{BB962C8B-B14F-4D97-AF65-F5344CB8AC3E}">
        <p14:creationId xmlns:p14="http://schemas.microsoft.com/office/powerpoint/2010/main" val="150316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Addressing hydrophobicity</a:t>
            </a:r>
          </a:p>
        </p:txBody>
      </p:sp>
      <p:sp>
        <p:nvSpPr>
          <p:cNvPr id="4" name="Slide Number Placeholder 3"/>
          <p:cNvSpPr>
            <a:spLocks noGrp="1"/>
          </p:cNvSpPr>
          <p:nvPr>
            <p:ph type="sldNum" sz="quarter" idx="5"/>
          </p:nvPr>
        </p:nvSpPr>
        <p:spPr/>
        <p:txBody>
          <a:bodyPr/>
          <a:lstStyle/>
          <a:p>
            <a:fld id="{4A85498F-60E9-1C48-A873-0B08655B65E5}" type="slidenum">
              <a:rPr lang="en-US" smtClean="0"/>
              <a:t>13</a:t>
            </a:fld>
            <a:endParaRPr lang="en-US" dirty="0"/>
          </a:p>
        </p:txBody>
      </p:sp>
    </p:spTree>
    <p:extLst>
      <p:ext uri="{BB962C8B-B14F-4D97-AF65-F5344CB8AC3E}">
        <p14:creationId xmlns:p14="http://schemas.microsoft.com/office/powerpoint/2010/main" val="415829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AFM not good way – artifacts</a:t>
            </a:r>
          </a:p>
          <a:p>
            <a:r>
              <a:rPr lang="en-US" dirty="0"/>
              <a:t>10 min = 291 nm; 2 min = 53 nm; 30 sec = 11 nm</a:t>
            </a:r>
          </a:p>
          <a:p>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15</a:t>
            </a:fld>
            <a:endParaRPr lang="en-US" dirty="0"/>
          </a:p>
        </p:txBody>
      </p:sp>
    </p:spTree>
    <p:extLst>
      <p:ext uri="{BB962C8B-B14F-4D97-AF65-F5344CB8AC3E}">
        <p14:creationId xmlns:p14="http://schemas.microsoft.com/office/powerpoint/2010/main" val="2617546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lit: wavelength not really change but width or z ; x y AND z!</a:t>
            </a:r>
          </a:p>
          <a:p>
            <a:r>
              <a:rPr lang="en-US" dirty="0"/>
              <a:t>4C typical for imaging purpose</a:t>
            </a:r>
          </a:p>
        </p:txBody>
      </p:sp>
      <p:sp>
        <p:nvSpPr>
          <p:cNvPr id="4" name="Slide Number Placeholder 3"/>
          <p:cNvSpPr>
            <a:spLocks noGrp="1"/>
          </p:cNvSpPr>
          <p:nvPr>
            <p:ph type="sldNum" sz="quarter" idx="5"/>
          </p:nvPr>
        </p:nvSpPr>
        <p:spPr/>
        <p:txBody>
          <a:bodyPr/>
          <a:lstStyle/>
          <a:p>
            <a:fld id="{4A85498F-60E9-1C48-A873-0B08655B65E5}" type="slidenum">
              <a:rPr lang="en-US" smtClean="0"/>
              <a:t>16</a:t>
            </a:fld>
            <a:endParaRPr lang="en-US" dirty="0"/>
          </a:p>
        </p:txBody>
      </p:sp>
    </p:spTree>
    <p:extLst>
      <p:ext uri="{BB962C8B-B14F-4D97-AF65-F5344CB8AC3E}">
        <p14:creationId xmlns:p14="http://schemas.microsoft.com/office/powerpoint/2010/main" val="2630112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be tuned in accordance to the required responsiveness of the designed system</a:t>
            </a:r>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18</a:t>
            </a:fld>
            <a:endParaRPr lang="en-US" dirty="0"/>
          </a:p>
        </p:txBody>
      </p:sp>
    </p:spTree>
    <p:extLst>
      <p:ext uri="{BB962C8B-B14F-4D97-AF65-F5344CB8AC3E}">
        <p14:creationId xmlns:p14="http://schemas.microsoft.com/office/powerpoint/2010/main" val="638687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19</a:t>
            </a:fld>
            <a:endParaRPr lang="en-US" dirty="0"/>
          </a:p>
        </p:txBody>
      </p:sp>
    </p:spTree>
    <p:extLst>
      <p:ext uri="{BB962C8B-B14F-4D97-AF65-F5344CB8AC3E}">
        <p14:creationId xmlns:p14="http://schemas.microsoft.com/office/powerpoint/2010/main" val="1374793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factors – added heat fluxes of each NP but also Electric field enhancement to give collective plasmon </a:t>
            </a:r>
            <a:r>
              <a:rPr lang="en-US" dirty="0" err="1"/>
              <a:t>resonsances</a:t>
            </a:r>
            <a:r>
              <a:rPr lang="en-US" dirty="0"/>
              <a:t>; using general physical laws and </a:t>
            </a:r>
            <a:r>
              <a:rPr lang="en-US" dirty="0" err="1"/>
              <a:t>eqs</a:t>
            </a:r>
            <a:endParaRPr lang="en-US" dirty="0"/>
          </a:p>
          <a:p>
            <a:r>
              <a:rPr lang="en-US" dirty="0"/>
              <a:t>Spatial density D; coordinate r</a:t>
            </a:r>
          </a:p>
          <a:p>
            <a:r>
              <a:rPr lang="en-US" dirty="0"/>
              <a:t>Heat Q comes from light dissipation  based on j current density and E of electric field – NPs interaction through E fields to give </a:t>
            </a:r>
            <a:r>
              <a:rPr lang="en-US" dirty="0" err="1"/>
              <a:t>enechnace</a:t>
            </a:r>
            <a:r>
              <a:rPr lang="en-US" dirty="0"/>
              <a:t> and then hot spots with much enhance – heat realized by the system – dissipation of light erg/s</a:t>
            </a:r>
          </a:p>
          <a:p>
            <a:r>
              <a:rPr lang="en-US" dirty="0"/>
              <a:t>q (of each unit cell) = abs*I</a:t>
            </a:r>
          </a:p>
          <a:p>
            <a:r>
              <a:rPr lang="en-US" dirty="0"/>
              <a:t>NP considered point like source of heat </a:t>
            </a:r>
          </a:p>
        </p:txBody>
      </p:sp>
      <p:sp>
        <p:nvSpPr>
          <p:cNvPr id="4" name="Slide Number Placeholder 3"/>
          <p:cNvSpPr>
            <a:spLocks noGrp="1"/>
          </p:cNvSpPr>
          <p:nvPr>
            <p:ph type="sldNum" sz="quarter" idx="5"/>
          </p:nvPr>
        </p:nvSpPr>
        <p:spPr/>
        <p:txBody>
          <a:bodyPr/>
          <a:lstStyle/>
          <a:p>
            <a:fld id="{B501B4AA-6F25-0847-954D-AED98FA81C4D}" type="slidenum">
              <a:rPr lang="en-US" smtClean="0"/>
              <a:t>20</a:t>
            </a:fld>
            <a:endParaRPr lang="en-US"/>
          </a:p>
        </p:txBody>
      </p:sp>
    </p:spTree>
    <p:extLst>
      <p:ext uri="{BB962C8B-B14F-4D97-AF65-F5344CB8AC3E}">
        <p14:creationId xmlns:p14="http://schemas.microsoft.com/office/powerpoint/2010/main" val="2303734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Extinction (1-T) into scattering(R) and </a:t>
            </a:r>
            <a:r>
              <a:rPr lang="en-US" dirty="0" err="1"/>
              <a:t>absorp</a:t>
            </a:r>
            <a:r>
              <a:rPr lang="en-US" dirty="0"/>
              <a:t> – where we decompose extinction into its scattering and absorption contributions </a:t>
            </a:r>
          </a:p>
          <a:p>
            <a:r>
              <a:rPr lang="en-US" dirty="0" err="1"/>
              <a:t>Lumerical</a:t>
            </a:r>
            <a:r>
              <a:rPr lang="en-US" dirty="0"/>
              <a:t> gives T and R</a:t>
            </a:r>
          </a:p>
          <a:p>
            <a:r>
              <a:rPr lang="en-US" dirty="0"/>
              <a:t>Tunable </a:t>
            </a:r>
            <a:r>
              <a:rPr lang="en-US" dirty="0" err="1"/>
              <a:t>subradiant</a:t>
            </a:r>
            <a:r>
              <a:rPr lang="en-US" dirty="0"/>
              <a:t> (dark mode) lattice plasmons by out-of-plane dipole – by large height tuning (100nm)</a:t>
            </a:r>
          </a:p>
          <a:p>
            <a:r>
              <a:rPr lang="en-US" sz="1200" b="0" i="0" kern="1200" dirty="0">
                <a:solidFill>
                  <a:schemeClr val="tx1"/>
                </a:solidFill>
                <a:effectLst/>
                <a:latin typeface="+mn-lt"/>
                <a:ea typeface="+mn-ea"/>
                <a:cs typeface="+mn-cs"/>
              </a:rPr>
              <a:t>Bloch - way the system is set up should account for in plane scattering</a:t>
            </a:r>
            <a:endParaRPr lang="en-US" dirty="0"/>
          </a:p>
          <a:p>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21</a:t>
            </a:fld>
            <a:endParaRPr lang="en-US" dirty="0"/>
          </a:p>
        </p:txBody>
      </p:sp>
    </p:spTree>
    <p:extLst>
      <p:ext uri="{BB962C8B-B14F-4D97-AF65-F5344CB8AC3E}">
        <p14:creationId xmlns:p14="http://schemas.microsoft.com/office/powerpoint/2010/main" val="238017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aseline="0" dirty="0"/>
          </a:p>
        </p:txBody>
      </p:sp>
      <p:sp>
        <p:nvSpPr>
          <p:cNvPr id="4" name="Slide Number Placeholder 3"/>
          <p:cNvSpPr>
            <a:spLocks noGrp="1"/>
          </p:cNvSpPr>
          <p:nvPr>
            <p:ph type="sldNum" sz="quarter" idx="10"/>
          </p:nvPr>
        </p:nvSpPr>
        <p:spPr/>
        <p:txBody>
          <a:bodyPr/>
          <a:lstStyle/>
          <a:p>
            <a:fld id="{4A85498F-60E9-1C48-A873-0B08655B65E5}" type="slidenum">
              <a:rPr lang="en-US" smtClean="0"/>
              <a:t>2</a:t>
            </a:fld>
            <a:endParaRPr lang="en-US" dirty="0"/>
          </a:p>
        </p:txBody>
      </p:sp>
    </p:spTree>
    <p:extLst>
      <p:ext uri="{BB962C8B-B14F-4D97-AF65-F5344CB8AC3E}">
        <p14:creationId xmlns:p14="http://schemas.microsoft.com/office/powerpoint/2010/main" val="51064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beam used but use pinhole filter the center of beam, can change the spot size as wanted</a:t>
            </a:r>
          </a:p>
        </p:txBody>
      </p:sp>
      <p:sp>
        <p:nvSpPr>
          <p:cNvPr id="4" name="Slide Number Placeholder 3"/>
          <p:cNvSpPr>
            <a:spLocks noGrp="1"/>
          </p:cNvSpPr>
          <p:nvPr>
            <p:ph type="sldNum" sz="quarter" idx="5"/>
          </p:nvPr>
        </p:nvSpPr>
        <p:spPr/>
        <p:txBody>
          <a:bodyPr/>
          <a:lstStyle/>
          <a:p>
            <a:fld id="{4A85498F-60E9-1C48-A873-0B08655B65E5}" type="slidenum">
              <a:rPr lang="en-US" smtClean="0"/>
              <a:t>22</a:t>
            </a:fld>
            <a:endParaRPr lang="en-US" dirty="0"/>
          </a:p>
        </p:txBody>
      </p:sp>
    </p:spTree>
    <p:extLst>
      <p:ext uri="{BB962C8B-B14F-4D97-AF65-F5344CB8AC3E}">
        <p14:creationId xmlns:p14="http://schemas.microsoft.com/office/powerpoint/2010/main" val="1999210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TIQSI – thermal imaging using </a:t>
            </a:r>
            <a:r>
              <a:rPr lang="en-US" dirty="0" err="1"/>
              <a:t>quadriwave</a:t>
            </a:r>
            <a:r>
              <a:rPr lang="en-US" dirty="0"/>
              <a:t> shearing interferometry (</a:t>
            </a:r>
            <a:r>
              <a:rPr lang="en-US" dirty="0" err="1"/>
              <a:t>submicro</a:t>
            </a:r>
            <a:r>
              <a:rPr lang="en-US" dirty="0"/>
              <a:t>) </a:t>
            </a:r>
            <a:r>
              <a:rPr lang="en-US" dirty="0" err="1"/>
              <a:t>empterature</a:t>
            </a:r>
            <a:r>
              <a:rPr lang="en-US" dirty="0"/>
              <a:t> induce change in </a:t>
            </a:r>
            <a:r>
              <a:rPr lang="en-US" dirty="0" err="1"/>
              <a:t>refra</a:t>
            </a:r>
            <a:endParaRPr lang="en-US" dirty="0"/>
          </a:p>
        </p:txBody>
      </p:sp>
      <p:sp>
        <p:nvSpPr>
          <p:cNvPr id="4" name="Slide Number Placeholder 3"/>
          <p:cNvSpPr>
            <a:spLocks noGrp="1"/>
          </p:cNvSpPr>
          <p:nvPr>
            <p:ph type="sldNum" sz="quarter" idx="5"/>
          </p:nvPr>
        </p:nvSpPr>
        <p:spPr/>
        <p:txBody>
          <a:bodyPr/>
          <a:lstStyle/>
          <a:p>
            <a:fld id="{B501B4AA-6F25-0847-954D-AED98FA81C4D}" type="slidenum">
              <a:rPr lang="en-US" smtClean="0"/>
              <a:t>23</a:t>
            </a:fld>
            <a:endParaRPr lang="en-US"/>
          </a:p>
        </p:txBody>
      </p:sp>
    </p:spTree>
    <p:extLst>
      <p:ext uri="{BB962C8B-B14F-4D97-AF65-F5344CB8AC3E}">
        <p14:creationId xmlns:p14="http://schemas.microsoft.com/office/powerpoint/2010/main" val="1886721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0.026; PAM 0.38</a:t>
            </a:r>
          </a:p>
          <a:p>
            <a:r>
              <a:rPr lang="en-US" dirty="0"/>
              <a:t>DDA discrete dipole approximation with GDT green’s dyadic tensor methods  (green’s function formalism) numerical sim with temp profiles </a:t>
            </a:r>
          </a:p>
          <a:p>
            <a:r>
              <a:rPr lang="en-US" dirty="0"/>
              <a:t>Exp changes in ref index of surrounding medium CCD with Hartmann diffraction grating OM </a:t>
            </a:r>
            <a:r>
              <a:rPr lang="en-US" dirty="0" err="1"/>
              <a:t>ech</a:t>
            </a:r>
            <a:r>
              <a:rPr lang="en-US" dirty="0"/>
              <a:t>; diffraction limited spatial resolution and &lt;K temp variate detected </a:t>
            </a:r>
          </a:p>
        </p:txBody>
      </p:sp>
      <p:sp>
        <p:nvSpPr>
          <p:cNvPr id="4" name="Slide Number Placeholder 3"/>
          <p:cNvSpPr>
            <a:spLocks noGrp="1"/>
          </p:cNvSpPr>
          <p:nvPr>
            <p:ph type="sldNum" sz="quarter" idx="5"/>
          </p:nvPr>
        </p:nvSpPr>
        <p:spPr/>
        <p:txBody>
          <a:bodyPr/>
          <a:lstStyle/>
          <a:p>
            <a:fld id="{4A85498F-60E9-1C48-A873-0B08655B65E5}" type="slidenum">
              <a:rPr lang="en-US" smtClean="0"/>
              <a:t>24</a:t>
            </a:fld>
            <a:endParaRPr lang="en-US" dirty="0"/>
          </a:p>
        </p:txBody>
      </p:sp>
    </p:spTree>
    <p:extLst>
      <p:ext uri="{BB962C8B-B14F-4D97-AF65-F5344CB8AC3E}">
        <p14:creationId xmlns:p14="http://schemas.microsoft.com/office/powerpoint/2010/main" val="33338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Convection is usually a slower mechanism for heat transport due to the need for molecules to move.</a:t>
            </a:r>
            <a:endParaRPr lang="en-US" dirty="0"/>
          </a:p>
        </p:txBody>
      </p:sp>
      <p:sp>
        <p:nvSpPr>
          <p:cNvPr id="4" name="Slide Number Placeholder 3"/>
          <p:cNvSpPr>
            <a:spLocks noGrp="1"/>
          </p:cNvSpPr>
          <p:nvPr>
            <p:ph type="sldNum" sz="quarter" idx="5"/>
          </p:nvPr>
        </p:nvSpPr>
        <p:spPr/>
        <p:txBody>
          <a:bodyPr/>
          <a:lstStyle/>
          <a:p>
            <a:fld id="{B501B4AA-6F25-0847-954D-AED98FA81C4D}" type="slidenum">
              <a:rPr lang="en-US" smtClean="0"/>
              <a:t>25</a:t>
            </a:fld>
            <a:endParaRPr lang="en-US"/>
          </a:p>
        </p:txBody>
      </p:sp>
    </p:spTree>
    <p:extLst>
      <p:ext uri="{BB962C8B-B14F-4D97-AF65-F5344CB8AC3E}">
        <p14:creationId xmlns:p14="http://schemas.microsoft.com/office/powerpoint/2010/main" val="144667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Timescale and extent of heating -- Swelling rate, </a:t>
            </a:r>
          </a:p>
          <a:p>
            <a:r>
              <a:rPr lang="en-US" dirty="0"/>
              <a:t>2-3 angstrom = 0.2/3 nm 0.25ish</a:t>
            </a:r>
          </a:p>
        </p:txBody>
      </p:sp>
      <p:sp>
        <p:nvSpPr>
          <p:cNvPr id="4" name="Slide Number Placeholder 3"/>
          <p:cNvSpPr>
            <a:spLocks noGrp="1"/>
          </p:cNvSpPr>
          <p:nvPr>
            <p:ph type="sldNum" sz="quarter" idx="5"/>
          </p:nvPr>
        </p:nvSpPr>
        <p:spPr/>
        <p:txBody>
          <a:bodyPr/>
          <a:lstStyle/>
          <a:p>
            <a:fld id="{B501B4AA-6F25-0847-954D-AED98FA81C4D}" type="slidenum">
              <a:rPr lang="en-US" smtClean="0"/>
              <a:t>26</a:t>
            </a:fld>
            <a:endParaRPr lang="en-US"/>
          </a:p>
        </p:txBody>
      </p:sp>
    </p:spTree>
    <p:extLst>
      <p:ext uri="{BB962C8B-B14F-4D97-AF65-F5344CB8AC3E}">
        <p14:creationId xmlns:p14="http://schemas.microsoft.com/office/powerpoint/2010/main" val="3562553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A85498F-60E9-1C48-A873-0B08655B65E5}" type="slidenum">
              <a:rPr lang="en-US" smtClean="0"/>
              <a:t>27</a:t>
            </a:fld>
            <a:endParaRPr lang="en-US" dirty="0"/>
          </a:p>
        </p:txBody>
      </p:sp>
    </p:spTree>
    <p:extLst>
      <p:ext uri="{BB962C8B-B14F-4D97-AF65-F5344CB8AC3E}">
        <p14:creationId xmlns:p14="http://schemas.microsoft.com/office/powerpoint/2010/main" val="4275152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5498F-60E9-1C48-A873-0B08655B65E5}" type="slidenum">
              <a:rPr lang="en-US" smtClean="0"/>
              <a:t>28</a:t>
            </a:fld>
            <a:endParaRPr lang="en-US" dirty="0"/>
          </a:p>
        </p:txBody>
      </p:sp>
    </p:spTree>
    <p:extLst>
      <p:ext uri="{BB962C8B-B14F-4D97-AF65-F5344CB8AC3E}">
        <p14:creationId xmlns:p14="http://schemas.microsoft.com/office/powerpoint/2010/main" val="2321291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Thermoresponsive</a:t>
            </a:r>
            <a:r>
              <a:rPr lang="en-US" dirty="0"/>
              <a:t> layered structure </a:t>
            </a:r>
            <a:r>
              <a:rPr lang="en-US" dirty="0" err="1"/>
              <a:t>t</a:t>
            </a:r>
            <a:r>
              <a:rPr lang="en-US" sz="1200" b="0" i="0" kern="1200" dirty="0" err="1">
                <a:solidFill>
                  <a:schemeClr val="tx1"/>
                </a:solidFill>
                <a:effectLst/>
                <a:latin typeface="+mn-lt"/>
                <a:ea typeface="+mn-ea"/>
                <a:cs typeface="+mn-cs"/>
              </a:rPr>
              <a:t>itanate</a:t>
            </a:r>
            <a:r>
              <a:rPr lang="en-US" sz="1200" b="0" i="0" kern="1200" dirty="0">
                <a:solidFill>
                  <a:schemeClr val="tx1"/>
                </a:solidFill>
                <a:effectLst/>
                <a:latin typeface="+mn-lt"/>
                <a:ea typeface="+mn-ea"/>
                <a:cs typeface="+mn-cs"/>
              </a:rPr>
              <a:t> nanosheets with PNIPA</a:t>
            </a:r>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3</a:t>
            </a:fld>
            <a:endParaRPr lang="en-US" dirty="0"/>
          </a:p>
        </p:txBody>
      </p:sp>
    </p:spTree>
    <p:extLst>
      <p:ext uri="{BB962C8B-B14F-4D97-AF65-F5344CB8AC3E}">
        <p14:creationId xmlns:p14="http://schemas.microsoft.com/office/powerpoint/2010/main" val="319639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Programmable complex deformation for actuators and soft robotics/stretchable electronics and controlled wettability</a:t>
            </a:r>
          </a:p>
          <a:p>
            <a:r>
              <a:rPr lang="en-US" dirty="0"/>
              <a:t>Bending, twisting, folding in cooperative deformation through periodic </a:t>
            </a:r>
            <a:r>
              <a:rPr lang="en-US" dirty="0" err="1"/>
              <a:t>unswelling</a:t>
            </a:r>
            <a:r>
              <a:rPr lang="en-US" dirty="0"/>
              <a:t> discs 1cm; </a:t>
            </a:r>
            <a:r>
              <a:rPr lang="en-US" dirty="0" err="1"/>
              <a:t>photolitho</a:t>
            </a:r>
            <a:r>
              <a:rPr lang="en-US" dirty="0"/>
              <a:t> with mask</a:t>
            </a:r>
          </a:p>
          <a:p>
            <a:r>
              <a:rPr lang="en-US" dirty="0"/>
              <a:t>300um</a:t>
            </a:r>
          </a:p>
          <a:p>
            <a:r>
              <a:rPr lang="en-US" dirty="0"/>
              <a:t>Cell proliferation, alignment, migrate and grow, </a:t>
            </a:r>
            <a:r>
              <a:rPr lang="en-US" dirty="0" err="1"/>
              <a:t>pcl</a:t>
            </a:r>
            <a:r>
              <a:rPr lang="en-US" dirty="0"/>
              <a:t>-acrylate, master grooves</a:t>
            </a:r>
          </a:p>
        </p:txBody>
      </p:sp>
      <p:sp>
        <p:nvSpPr>
          <p:cNvPr id="4" name="Slide Number Placeholder 3"/>
          <p:cNvSpPr>
            <a:spLocks noGrp="1"/>
          </p:cNvSpPr>
          <p:nvPr>
            <p:ph type="sldNum" sz="quarter" idx="5"/>
          </p:nvPr>
        </p:nvSpPr>
        <p:spPr/>
        <p:txBody>
          <a:bodyPr/>
          <a:lstStyle/>
          <a:p>
            <a:fld id="{4A85498F-60E9-1C48-A873-0B08655B65E5}" type="slidenum">
              <a:rPr lang="en-US" smtClean="0"/>
              <a:t>4</a:t>
            </a:fld>
            <a:endParaRPr lang="en-US" dirty="0"/>
          </a:p>
        </p:txBody>
      </p:sp>
    </p:spTree>
    <p:extLst>
      <p:ext uri="{BB962C8B-B14F-4D97-AF65-F5344CB8AC3E}">
        <p14:creationId xmlns:p14="http://schemas.microsoft.com/office/powerpoint/2010/main" val="375417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“actuator” communicate </a:t>
            </a:r>
            <a:r>
              <a:rPr lang="en-US" sz="1200" b="0" i="0" kern="1200" dirty="0">
                <a:solidFill>
                  <a:schemeClr val="tx1"/>
                </a:solidFill>
                <a:effectLst/>
                <a:latin typeface="+mn-lt"/>
                <a:ea typeface="+mn-ea"/>
                <a:cs typeface="+mn-cs"/>
              </a:rPr>
              <a:t>adjust the response rate/degree/intensity; not just on/off</a:t>
            </a:r>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5</a:t>
            </a:fld>
            <a:endParaRPr lang="en-US" dirty="0"/>
          </a:p>
        </p:txBody>
      </p:sp>
    </p:spTree>
    <p:extLst>
      <p:ext uri="{BB962C8B-B14F-4D97-AF65-F5344CB8AC3E}">
        <p14:creationId xmlns:p14="http://schemas.microsoft.com/office/powerpoint/2010/main" val="184825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polymer fibers coated with carbon nanotubes. The yarn itself expanded and collapsed based on heat and humidity, which changed the spacing of the fibers. Wider fiber spacing allowed the textile to breathe but also altered the infrared emissivity of the textile. </a:t>
            </a:r>
          </a:p>
          <a:p>
            <a:endParaRPr lang="en-US" dirty="0"/>
          </a:p>
          <a:p>
            <a:r>
              <a:rPr lang="en-US" b="1" dirty="0"/>
              <a:t>A cloth that adapts to the heat</a:t>
            </a:r>
          </a:p>
          <a:p>
            <a:r>
              <a:rPr lang="en-US" dirty="0"/>
              <a:t>Textiles trap infrared radiation, which helps keep us warm in cold weather. Of course, in hot weather, this is less desirable. Zhang </a:t>
            </a:r>
            <a:r>
              <a:rPr lang="en-US" i="1" dirty="0"/>
              <a:t>et al.</a:t>
            </a:r>
            <a:r>
              <a:rPr lang="en-US" dirty="0"/>
              <a:t> constructed an infrared-adaptive textile composed of polymer fibers coated with carbon nanotubes. The yarn itself expanded and collapsed based on heat and humidity, which changed the spacing of the fibers. Wider fiber spacing allowed the textile to breathe but also altered the infrared emissivity of the textile. This allowed for better heat exchange under hot and wet conditions. The self-adjusting emissivity of the textile could help toward wearable thermal-management attire.</a:t>
            </a:r>
          </a:p>
          <a:p>
            <a:endParaRPr lang="en-US" dirty="0"/>
          </a:p>
          <a:p>
            <a:r>
              <a:rPr lang="en-US" sz="1200" dirty="0">
                <a:solidFill>
                  <a:schemeClr val="tx1"/>
                </a:solidFill>
              </a:rPr>
              <a:t>Dynamic and self-adaptive IR radiation tuning</a:t>
            </a:r>
          </a:p>
          <a:p>
            <a:r>
              <a:rPr lang="en-US" sz="1200" dirty="0">
                <a:solidFill>
                  <a:schemeClr val="tx1"/>
                </a:solidFill>
              </a:rPr>
              <a:t>Novel designs with CNT-coated bimorph </a:t>
            </a:r>
            <a:r>
              <a:rPr lang="en-US" sz="1200" dirty="0" err="1">
                <a:solidFill>
                  <a:schemeClr val="tx1"/>
                </a:solidFill>
              </a:rPr>
              <a:t>metafibers</a:t>
            </a:r>
            <a:r>
              <a:rPr lang="en-US" sz="1200" dirty="0">
                <a:solidFill>
                  <a:schemeClr val="tx1"/>
                </a:solidFill>
              </a:rPr>
              <a:t> </a:t>
            </a:r>
          </a:p>
          <a:p>
            <a:r>
              <a:rPr lang="en-US" sz="1200" dirty="0">
                <a:solidFill>
                  <a:schemeClr val="tx1"/>
                </a:solidFill>
              </a:rPr>
              <a:t>Commercially compatible large-scale fabrication</a:t>
            </a:r>
          </a:p>
          <a:p>
            <a:r>
              <a:rPr lang="en-US" sz="1200" dirty="0">
                <a:solidFill>
                  <a:schemeClr val="tx1"/>
                </a:solidFill>
              </a:rPr>
              <a:t>Inspiring multi-material thermal-responsive polymers</a:t>
            </a:r>
          </a:p>
          <a:p>
            <a:endParaRPr lang="en-US" dirty="0"/>
          </a:p>
          <a:p>
            <a:endParaRPr lang="en-US" dirty="0"/>
          </a:p>
        </p:txBody>
      </p:sp>
      <p:sp>
        <p:nvSpPr>
          <p:cNvPr id="4" name="Slide Number Placeholder 3"/>
          <p:cNvSpPr>
            <a:spLocks noGrp="1"/>
          </p:cNvSpPr>
          <p:nvPr>
            <p:ph type="sldNum" sz="quarter" idx="5"/>
          </p:nvPr>
        </p:nvSpPr>
        <p:spPr/>
        <p:txBody>
          <a:bodyPr/>
          <a:lstStyle/>
          <a:p>
            <a:fld id="{B501B4AA-6F25-0847-954D-AED98FA81C4D}" type="slidenum">
              <a:rPr lang="en-US" smtClean="0"/>
              <a:t>6</a:t>
            </a:fld>
            <a:endParaRPr lang="en-US"/>
          </a:p>
        </p:txBody>
      </p:sp>
    </p:spTree>
    <p:extLst>
      <p:ext uri="{BB962C8B-B14F-4D97-AF65-F5344CB8AC3E}">
        <p14:creationId xmlns:p14="http://schemas.microsoft.com/office/powerpoint/2010/main" val="4027710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Periodic metal nanoparticle arrays sustain sharp and </a:t>
            </a:r>
            <a:r>
              <a:rPr lang="en-US" dirty="0" err="1"/>
              <a:t>intensesurface</a:t>
            </a:r>
            <a:r>
              <a:rPr lang="en-US" dirty="0"/>
              <a:t> lattice resonances (SLR) that can strongly enhance optical scattering and absorption.  At resonance wavelengths, light is trapped in the nanoparticle array and the energy dissipated by  </a:t>
            </a:r>
            <a:r>
              <a:rPr lang="en-US" dirty="0" err="1"/>
              <a:t>heatSLR</a:t>
            </a:r>
            <a:r>
              <a:rPr lang="en-US" dirty="0"/>
              <a:t> wavelength toward  that of the light source and hence trigger local heat  generation.</a:t>
            </a:r>
          </a:p>
          <a:p>
            <a:r>
              <a:rPr lang="en-US" dirty="0"/>
              <a:t>Collective responses of localized surface plasmon resonances, known as surface lattice resonances (SLRs) in metal nanoparticle arrays</a:t>
            </a:r>
          </a:p>
        </p:txBody>
      </p:sp>
      <p:sp>
        <p:nvSpPr>
          <p:cNvPr id="4" name="Slide Number Placeholder 3"/>
          <p:cNvSpPr>
            <a:spLocks noGrp="1"/>
          </p:cNvSpPr>
          <p:nvPr>
            <p:ph type="sldNum" sz="quarter" idx="5"/>
          </p:nvPr>
        </p:nvSpPr>
        <p:spPr/>
        <p:txBody>
          <a:bodyPr/>
          <a:lstStyle/>
          <a:p>
            <a:fld id="{4A85498F-60E9-1C48-A873-0B08655B65E5}" type="slidenum">
              <a:rPr lang="en-US" smtClean="0"/>
              <a:t>7</a:t>
            </a:fld>
            <a:endParaRPr lang="en-US" dirty="0"/>
          </a:p>
        </p:txBody>
      </p:sp>
    </p:spTree>
    <p:extLst>
      <p:ext uri="{BB962C8B-B14F-4D97-AF65-F5344CB8AC3E}">
        <p14:creationId xmlns:p14="http://schemas.microsoft.com/office/powerpoint/2010/main" val="6302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FUNDAMENTAL vs. ENGINEERING aspects/questions; careful design of materials, fabrication, mechanism </a:t>
            </a:r>
          </a:p>
          <a:p>
            <a:endParaRPr lang="en-US" dirty="0"/>
          </a:p>
        </p:txBody>
      </p:sp>
      <p:sp>
        <p:nvSpPr>
          <p:cNvPr id="4" name="Slide Number Placeholder 3"/>
          <p:cNvSpPr>
            <a:spLocks noGrp="1"/>
          </p:cNvSpPr>
          <p:nvPr>
            <p:ph type="sldNum" sz="quarter" idx="5"/>
          </p:nvPr>
        </p:nvSpPr>
        <p:spPr/>
        <p:txBody>
          <a:bodyPr/>
          <a:lstStyle/>
          <a:p>
            <a:fld id="{4A85498F-60E9-1C48-A873-0B08655B65E5}" type="slidenum">
              <a:rPr lang="en-US" smtClean="0"/>
              <a:t>8</a:t>
            </a:fld>
            <a:endParaRPr lang="en-US" dirty="0"/>
          </a:p>
        </p:txBody>
      </p:sp>
    </p:spTree>
    <p:extLst>
      <p:ext uri="{BB962C8B-B14F-4D97-AF65-F5344CB8AC3E}">
        <p14:creationId xmlns:p14="http://schemas.microsoft.com/office/powerpoint/2010/main" val="42742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Western blot, biocompatible</a:t>
            </a:r>
          </a:p>
        </p:txBody>
      </p:sp>
      <p:sp>
        <p:nvSpPr>
          <p:cNvPr id="4" name="Slide Number Placeholder 3"/>
          <p:cNvSpPr>
            <a:spLocks noGrp="1"/>
          </p:cNvSpPr>
          <p:nvPr>
            <p:ph type="sldNum" sz="quarter" idx="5"/>
          </p:nvPr>
        </p:nvSpPr>
        <p:spPr/>
        <p:txBody>
          <a:bodyPr/>
          <a:lstStyle/>
          <a:p>
            <a:fld id="{4A85498F-60E9-1C48-A873-0B08655B65E5}" type="slidenum">
              <a:rPr lang="en-US" smtClean="0"/>
              <a:t>9</a:t>
            </a:fld>
            <a:endParaRPr lang="en-US" dirty="0"/>
          </a:p>
        </p:txBody>
      </p:sp>
    </p:spTree>
    <p:extLst>
      <p:ext uri="{BB962C8B-B14F-4D97-AF65-F5344CB8AC3E}">
        <p14:creationId xmlns:p14="http://schemas.microsoft.com/office/powerpoint/2010/main" val="2121354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0" y="2056080"/>
            <a:ext cx="9144000" cy="2738880"/>
          </a:xfrm>
        </p:spPr>
        <p:txBody>
          <a:bodyPr/>
          <a:lstStyle>
            <a:lvl1pPr algn="ctr">
              <a:defRPr>
                <a:solidFill>
                  <a:srgbClr val="404040"/>
                </a:solidFill>
                <a:latin typeface="Arial"/>
              </a:defRPr>
            </a:lvl1pPr>
          </a:lstStyle>
          <a:p>
            <a:r>
              <a:rPr lang="en-US" dirty="0"/>
              <a:t>Separator </a:t>
            </a:r>
          </a:p>
        </p:txBody>
      </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54CB1356-49A9-2247-874A-C4BD1D56EC7D}" type="datetime1">
              <a:rPr lang="en-US" smtClean="0"/>
              <a:t>6/3/2019</a:t>
            </a:fld>
            <a:endParaRPr lang="en-US" dirty="0"/>
          </a:p>
        </p:txBody>
      </p:sp>
      <p:sp>
        <p:nvSpPr>
          <p:cNvPr id="6" name="Footer Placeholder 5"/>
          <p:cNvSpPr>
            <a:spLocks noGrp="1"/>
          </p:cNvSpPr>
          <p:nvPr>
            <p:ph type="ftr" sz="quarter" idx="11"/>
          </p:nvPr>
        </p:nvSpPr>
        <p:spPr/>
        <p:txBody>
          <a:bodyPr/>
          <a:lstStyle>
            <a:lvl1pPr>
              <a:defRPr>
                <a:latin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000507D5-D02B-0341-940D-DC8EDCD6FE80}" type="datetime1">
              <a:rPr lang="en-US" smtClean="0"/>
              <a:t>6/3/2019</a:t>
            </a:fld>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
        <p:nvSpPr>
          <p:cNvPr id="7" name="TextBox 6"/>
          <p:cNvSpPr txBox="1"/>
          <p:nvPr/>
        </p:nvSpPr>
        <p:spPr>
          <a:xfrm>
            <a:off x="3136197" y="-40608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6356350"/>
            <a:ext cx="2895600" cy="365125"/>
          </a:xfrm>
        </p:spPr>
        <p:txBody>
          <a:bodyPr/>
          <a:lstStyle/>
          <a:p>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D5A612-D301-EF4E-9FFD-7505D26C39C7}" type="datetime1">
              <a:rPr lang="en-US" smtClean="0"/>
              <a:t>6/3/2019</a:t>
            </a:fld>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
        <p:nvSpPr>
          <p:cNvPr id="7" name="Footer Placeholder 5"/>
          <p:cNvSpPr>
            <a:spLocks noGrp="1"/>
          </p:cNvSpPr>
          <p:nvPr>
            <p:ph type="ftr" sz="quarter" idx="11"/>
          </p:nvPr>
        </p:nvSpPr>
        <p:spPr>
          <a:xfrm>
            <a:off x="3124200" y="6356350"/>
            <a:ext cx="2895600" cy="365125"/>
          </a:xfrm>
        </p:spPr>
        <p:txBody>
          <a:bodyPr/>
          <a:lstStyle/>
          <a:p>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AA5BC4AF-79EF-754F-ACA7-1CDDF078ADAB}" type="datetime1">
              <a:rPr lang="en-US" smtClean="0"/>
              <a:t>6/3/2019</a:t>
            </a:fld>
            <a:endParaRPr lang="en-US" dirty="0"/>
          </a:p>
        </p:txBody>
      </p:sp>
      <p:sp>
        <p:nvSpPr>
          <p:cNvPr id="3" name="Footer Placeholder 2"/>
          <p:cNvSpPr>
            <a:spLocks noGrp="1"/>
          </p:cNvSpPr>
          <p:nvPr>
            <p:ph type="ftr" sz="quarter" idx="11"/>
          </p:nvPr>
        </p:nvSpPr>
        <p:spPr/>
        <p:txBody>
          <a:bodyPr/>
          <a:lstStyle>
            <a:lvl1pPr>
              <a:defRPr>
                <a:latin typeface="Arial"/>
              </a:defRPr>
            </a:lvl1pPr>
          </a:lstStyle>
          <a:p>
            <a:endParaRPr lang="en-US" dirty="0"/>
          </a:p>
        </p:txBody>
      </p:sp>
      <p:sp>
        <p:nvSpPr>
          <p:cNvPr id="4" name="Slide Number Placeholder 3"/>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defRPr>
            </a:lvl1pPr>
          </a:lstStyle>
          <a:p>
            <a:fld id="{C6D9757C-D839-C643-BD84-57AFFC9293F7}" type="datetime1">
              <a:rPr lang="en-US" smtClean="0"/>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299FC896-5F2F-2C47-B028-B9B631E426FA}" type="datetime1">
              <a:rPr lang="en-US" smtClean="0"/>
              <a:t>6/3/2019</a:t>
            </a:fld>
            <a:endParaRPr lang="en-US" dirty="0"/>
          </a:p>
        </p:txBody>
      </p:sp>
      <p:sp>
        <p:nvSpPr>
          <p:cNvPr id="5" name="Footer Placeholder 4"/>
          <p:cNvSpPr>
            <a:spLocks noGrp="1"/>
          </p:cNvSpPr>
          <p:nvPr>
            <p:ph type="ftr" sz="quarter" idx="11"/>
          </p:nvPr>
        </p:nvSpPr>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200" b="1" cap="all">
                <a:latin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CE6BBAED-80AF-524A-854A-DF752E2F5CB4}" type="datetime1">
              <a:rPr lang="en-US" smtClean="0"/>
              <a:t>6/3/2019</a:t>
            </a:fld>
            <a:endParaRPr lang="en-US" dirty="0"/>
          </a:p>
        </p:txBody>
      </p:sp>
      <p:sp>
        <p:nvSpPr>
          <p:cNvPr id="5" name="Footer Placeholder 4"/>
          <p:cNvSpPr>
            <a:spLocks noGrp="1"/>
          </p:cNvSpPr>
          <p:nvPr>
            <p:ph type="ftr" sz="quarter" idx="11"/>
          </p:nvPr>
        </p:nvSpPr>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355E1C25-0B31-7B49-8860-657F77F60137}" type="datetime1">
              <a:rPr lang="en-US" smtClean="0"/>
              <a:t>6/3/2019</a:t>
            </a:fld>
            <a:endParaRPr lang="en-US" dirty="0"/>
          </a:p>
        </p:txBody>
      </p:sp>
      <p:sp>
        <p:nvSpPr>
          <p:cNvPr id="6" name="Footer Placeholder 5"/>
          <p:cNvSpPr>
            <a:spLocks noGrp="1"/>
          </p:cNvSpPr>
          <p:nvPr>
            <p:ph type="ftr" sz="quarter" idx="11"/>
          </p:nvPr>
        </p:nvSpPr>
        <p:spPr/>
        <p:txBody>
          <a:bodyPr/>
          <a:lstStyle>
            <a:lvl1pPr>
              <a:defRPr>
                <a:latin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57171578-5945-2145-B36F-7B9C877E7277}" type="datetime1">
              <a:rPr lang="en-US" smtClean="0"/>
              <a:t>6/3/2019</a:t>
            </a:fld>
            <a:endParaRPr lang="en-US" dirty="0"/>
          </a:p>
        </p:txBody>
      </p:sp>
      <p:sp>
        <p:nvSpPr>
          <p:cNvPr id="8" name="Footer Placeholder 7"/>
          <p:cNvSpPr>
            <a:spLocks noGrp="1"/>
          </p:cNvSpPr>
          <p:nvPr>
            <p:ph type="ftr" sz="quarter" idx="11"/>
          </p:nvPr>
        </p:nvSpPr>
        <p:spPr/>
        <p:txBody>
          <a:bodyPr/>
          <a:lstStyle>
            <a:lvl1pPr>
              <a:defRPr>
                <a:latin typeface="Arial"/>
              </a:defRPr>
            </a:lvl1pPr>
          </a:lstStyle>
          <a:p>
            <a:endParaRPr lang="en-US" dirty="0"/>
          </a:p>
        </p:txBody>
      </p:sp>
      <p:sp>
        <p:nvSpPr>
          <p:cNvPr id="9" name="Slide Number Placeholder 8"/>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66D452DB-78F5-9849-B515-C9D295778D51}" type="datetime1">
              <a:rPr lang="en-US" smtClean="0"/>
              <a:t>6/3/2019</a:t>
            </a:fld>
            <a:endParaRPr lang="en-US" dirty="0"/>
          </a:p>
        </p:txBody>
      </p:sp>
      <p:sp>
        <p:nvSpPr>
          <p:cNvPr id="4" name="Footer Placeholder 3"/>
          <p:cNvSpPr>
            <a:spLocks noGrp="1"/>
          </p:cNvSpPr>
          <p:nvPr>
            <p:ph type="ftr" sz="quarter" idx="11"/>
          </p:nvPr>
        </p:nvSpPr>
        <p:spPr/>
        <p:txBody>
          <a:bodyPr/>
          <a:lstStyle>
            <a:lvl1pPr>
              <a:defRPr>
                <a:latin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ECC294A-2197-9F45-903C-A182E65E2BA9}" type="datetime1">
              <a:rPr lang="en-US" smtClean="0"/>
              <a:t>6/3/2019</a:t>
            </a:fld>
            <a:endParaRPr lang="en-US" dirty="0"/>
          </a:p>
        </p:txBody>
      </p:sp>
      <p:sp>
        <p:nvSpPr>
          <p:cNvPr id="6" name="Footer Placeholder 5"/>
          <p:cNvSpPr>
            <a:spLocks noGrp="1"/>
          </p:cNvSpPr>
          <p:nvPr>
            <p:ph type="ftr" sz="quarter" idx="11"/>
          </p:nvPr>
        </p:nvSpPr>
        <p:spPr/>
        <p:txBody>
          <a:bodyPr/>
          <a:lstStyle>
            <a:lvl1pPr>
              <a:defRPr>
                <a:latin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defRPr>
            </a:lvl1pPr>
          </a:lstStyle>
          <a:p>
            <a:fld id="{8C001F3C-7A9B-0C42-B08E-A9962062F12D}"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FF836-AE4F-5A41-963E-24DED9917A4E}" type="datetime1">
              <a:rPr lang="en-US" smtClean="0"/>
              <a:t>6/3/2019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b"/>
          <a:lstStyle>
            <a:lvl1pPr algn="r">
              <a:defRPr sz="1200">
                <a:solidFill>
                  <a:srgbClr val="FFFFFF"/>
                </a:solidFill>
                <a:latin typeface="Arial"/>
                <a:cs typeface="Arial"/>
              </a:defRPr>
            </a:lvl1pPr>
          </a:lstStyle>
          <a:p>
            <a:fld id="{8C001F3C-7A9B-0C42-B08E-A9962062F12D}" type="slidenum">
              <a:rPr lang="en-US" smtClean="0"/>
              <a:t>‹#›</a:t>
            </a:fld>
            <a:endParaRPr lang="en-US" dirty="0"/>
          </a:p>
        </p:txBody>
      </p:sp>
    </p:spTree>
    <p:extLst>
      <p:ext uri="{BB962C8B-B14F-4D97-AF65-F5344CB8AC3E}">
        <p14:creationId xmlns:p14="http://schemas.microsoft.com/office/powerpoint/2010/main" val="8210888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5.jpeg"/><Relationship Id="rId10" Type="http://schemas.openxmlformats.org/officeDocument/2006/relationships/image" Target="../media/image39.png"/><Relationship Id="rId4" Type="http://schemas.openxmlformats.org/officeDocument/2006/relationships/image" Target="../media/image34.jpeg"/><Relationship Id="rId9"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2.wdp"/><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6.tmp"/><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9.tm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0.tmp"/><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4.tmp"/></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jpeg"/><Relationship Id="rId3" Type="http://schemas.openxmlformats.org/officeDocument/2006/relationships/image" Target="../media/image89.jpeg"/><Relationship Id="rId7" Type="http://schemas.openxmlformats.org/officeDocument/2006/relationships/image" Target="../media/image93.png"/><Relationship Id="rId12" Type="http://schemas.openxmlformats.org/officeDocument/2006/relationships/image" Target="../media/image98.jpeg"/><Relationship Id="rId2" Type="http://schemas.openxmlformats.org/officeDocument/2006/relationships/notesSlide" Target="../notesSlides/notesSlide26.xml"/><Relationship Id="rId16"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jpeg"/><Relationship Id="rId5" Type="http://schemas.openxmlformats.org/officeDocument/2006/relationships/image" Target="../media/image91.tiff"/><Relationship Id="rId15" Type="http://schemas.openxmlformats.org/officeDocument/2006/relationships/image" Target="../media/image101.jpeg"/><Relationship Id="rId10" Type="http://schemas.openxmlformats.org/officeDocument/2006/relationships/image" Target="../media/image96.jpeg"/><Relationship Id="rId4" Type="http://schemas.openxmlformats.org/officeDocument/2006/relationships/image" Target="../media/image90.tiff"/><Relationship Id="rId9" Type="http://schemas.openxmlformats.org/officeDocument/2006/relationships/image" Target="../media/image95.jpeg"/><Relationship Id="rId14" Type="http://schemas.openxmlformats.org/officeDocument/2006/relationships/image" Target="../media/image10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coral&#10;&#10;Description automatically generated">
            <a:extLst>
              <a:ext uri="{FF2B5EF4-FFF2-40B4-BE49-F238E27FC236}">
                <a16:creationId xmlns:a16="http://schemas.microsoft.com/office/drawing/2014/main" id="{D1E7559E-7DDC-4AB7-810C-0F44740FBDF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rcRect/>
          <a:stretch/>
        </p:blipFill>
        <p:spPr>
          <a:xfrm>
            <a:off x="0" y="1"/>
            <a:ext cx="9144000" cy="6858000"/>
          </a:xfrm>
          <a:prstGeom prst="rect">
            <a:avLst/>
          </a:prstGeom>
        </p:spPr>
      </p:pic>
      <p:sp>
        <p:nvSpPr>
          <p:cNvPr id="6" name="Rectangle 5"/>
          <p:cNvSpPr/>
          <p:nvPr/>
        </p:nvSpPr>
        <p:spPr>
          <a:xfrm>
            <a:off x="509795" y="2681191"/>
            <a:ext cx="8246164" cy="1200329"/>
          </a:xfrm>
          <a:prstGeom prst="rect">
            <a:avLst/>
          </a:prstGeom>
        </p:spPr>
        <p:txBody>
          <a:bodyPr wrap="square">
            <a:spAutoFit/>
          </a:bodyPr>
          <a:lstStyle/>
          <a:p>
            <a:r>
              <a:rPr lang="en-US" sz="3600" b="1" dirty="0">
                <a:solidFill>
                  <a:srgbClr val="FFFFFF"/>
                </a:solidFill>
                <a:effectLst>
                  <a:outerShdw blurRad="38100" dist="38100" dir="2700000" algn="tl">
                    <a:srgbClr val="000000">
                      <a:alpha val="43137"/>
                    </a:srgbClr>
                  </a:outerShdw>
                </a:effectLst>
                <a:latin typeface="Avenir Black" panose="020B0803020203020204" pitchFamily="34" charset="0"/>
                <a:ea typeface="Calibri" charset="0"/>
                <a:cs typeface="Calibri" charset="0"/>
              </a:rPr>
              <a:t>Auto-Regulatory Wrinkled Hydrogel System for Humidity Sensing</a:t>
            </a:r>
          </a:p>
        </p:txBody>
      </p:sp>
      <p:pic>
        <p:nvPicPr>
          <p:cNvPr id="8" name="图片 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67225" y="197963"/>
            <a:ext cx="1769814" cy="856279"/>
          </a:xfrm>
          <a:prstGeom prst="rect">
            <a:avLst/>
          </a:prstGeom>
        </p:spPr>
      </p:pic>
      <p:pic>
        <p:nvPicPr>
          <p:cNvPr id="9" name="Picture 8" descr="Image result for northwestern university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30009" y="6052237"/>
            <a:ext cx="2443694" cy="58911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41316" y="3981223"/>
            <a:ext cx="4572000" cy="738664"/>
          </a:xfrm>
          <a:prstGeom prst="rect">
            <a:avLst/>
          </a:prstGeom>
        </p:spPr>
        <p:txBody>
          <a:bodyPr>
            <a:spAutoFit/>
          </a:bodyPr>
          <a:lstStyle/>
          <a:p>
            <a:r>
              <a:rPr lang="en-US" sz="2200" b="1" dirty="0">
                <a:solidFill>
                  <a:srgbClr val="F3F3F3"/>
                </a:solidFill>
                <a:latin typeface="Avenir Black" panose="020B0803020203020204" pitchFamily="34" charset="0"/>
                <a:ea typeface="Calibri" charset="0"/>
                <a:cs typeface="Calibri" charset="0"/>
              </a:rPr>
              <a:t>Young-Ah (Lucy) Lee</a:t>
            </a:r>
          </a:p>
          <a:p>
            <a:endParaRPr lang="en-US" sz="300" dirty="0">
              <a:solidFill>
                <a:srgbClr val="F3F3F3"/>
              </a:solidFill>
              <a:latin typeface="Avenir Black" panose="020B0803020203020204" pitchFamily="34" charset="0"/>
              <a:ea typeface="Calibri" charset="0"/>
              <a:cs typeface="Calibri" charset="0"/>
            </a:endParaRPr>
          </a:p>
          <a:p>
            <a:r>
              <a:rPr lang="en-US" sz="1700" dirty="0">
                <a:solidFill>
                  <a:srgbClr val="F3F3F3"/>
                </a:solidFill>
                <a:latin typeface="Avenir Black" panose="020B0803020203020204" pitchFamily="34" charset="0"/>
                <a:ea typeface="Calibri" charset="0"/>
                <a:cs typeface="Calibri" charset="0"/>
              </a:rPr>
              <a:t>21 May 2019</a:t>
            </a:r>
          </a:p>
        </p:txBody>
      </p:sp>
    </p:spTree>
    <p:extLst>
      <p:ext uri="{BB962C8B-B14F-4D97-AF65-F5344CB8AC3E}">
        <p14:creationId xmlns:p14="http://schemas.microsoft.com/office/powerpoint/2010/main" val="54923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11">
            <a:extLst>
              <a:ext uri="{FF2B5EF4-FFF2-40B4-BE49-F238E27FC236}">
                <a16:creationId xmlns:a16="http://schemas.microsoft.com/office/drawing/2014/main" id="{E4C96DA2-04B7-477E-B462-7537B3907EE9}"/>
              </a:ext>
            </a:extLst>
          </p:cNvPr>
          <p:cNvSpPr/>
          <p:nvPr/>
        </p:nvSpPr>
        <p:spPr>
          <a:xfrm>
            <a:off x="356500" y="5586213"/>
            <a:ext cx="3351344" cy="230832"/>
          </a:xfrm>
          <a:prstGeom prst="rect">
            <a:avLst/>
          </a:prstGeom>
        </p:spPr>
        <p:txBody>
          <a:bodyPr wrap="square">
            <a:spAutoFit/>
          </a:bodyPr>
          <a:lstStyle/>
          <a:p>
            <a:r>
              <a:rPr lang="en-US" sz="900" dirty="0">
                <a:latin typeface="Calibri" charset="0"/>
                <a:ea typeface="Calibri" charset="0"/>
                <a:cs typeface="Calibri" charset="0"/>
              </a:rPr>
              <a:t>A. </a:t>
            </a:r>
            <a:r>
              <a:rPr lang="en-US" sz="900" dirty="0" err="1">
                <a:latin typeface="Calibri" charset="0"/>
                <a:ea typeface="Calibri" charset="0"/>
                <a:cs typeface="Calibri" charset="0"/>
              </a:rPr>
              <a:t>Denisin</a:t>
            </a:r>
            <a:r>
              <a:rPr lang="en-US" sz="900" dirty="0">
                <a:latin typeface="Calibri" charset="0"/>
                <a:ea typeface="Calibri" charset="0"/>
                <a:cs typeface="Calibri" charset="0"/>
              </a:rPr>
              <a:t> and B. Pruitt</a:t>
            </a:r>
            <a:r>
              <a:rPr lang="de-DE" sz="900" dirty="0">
                <a:latin typeface="Calibri" charset="0"/>
                <a:ea typeface="Calibri" charset="0"/>
                <a:cs typeface="Calibri" charset="0"/>
              </a:rPr>
              <a:t>, </a:t>
            </a:r>
            <a:r>
              <a:rPr lang="de-DE" sz="900" i="1" dirty="0">
                <a:latin typeface="Calibri" charset="0"/>
                <a:ea typeface="Calibri" charset="0"/>
                <a:cs typeface="Calibri" charset="0"/>
              </a:rPr>
              <a:t>ACS Appl. Mater. Interfaces</a:t>
            </a:r>
            <a:r>
              <a:rPr lang="de-DE" sz="900" dirty="0">
                <a:latin typeface="Calibri" charset="0"/>
                <a:ea typeface="Calibri" charset="0"/>
                <a:cs typeface="Calibri" charset="0"/>
              </a:rPr>
              <a:t> </a:t>
            </a:r>
            <a:r>
              <a:rPr lang="de-DE" sz="900" b="1" dirty="0">
                <a:latin typeface="Calibri" charset="0"/>
                <a:ea typeface="Calibri" charset="0"/>
                <a:cs typeface="Calibri" charset="0"/>
              </a:rPr>
              <a:t>8</a:t>
            </a:r>
            <a:r>
              <a:rPr lang="de-DE" sz="900" dirty="0">
                <a:latin typeface="Calibri" charset="0"/>
                <a:ea typeface="Calibri" charset="0"/>
                <a:cs typeface="Calibri" charset="0"/>
              </a:rPr>
              <a:t>, 21893 (2016)</a:t>
            </a:r>
            <a:endParaRPr lang="en-US" sz="900" dirty="0">
              <a:latin typeface="Calibri" charset="0"/>
              <a:ea typeface="Calibri" charset="0"/>
              <a:cs typeface="Calibri" charset="0"/>
            </a:endParaRPr>
          </a:p>
        </p:txBody>
      </p:sp>
      <p:grpSp>
        <p:nvGrpSpPr>
          <p:cNvPr id="23" name="Group 22">
            <a:extLst>
              <a:ext uri="{FF2B5EF4-FFF2-40B4-BE49-F238E27FC236}">
                <a16:creationId xmlns:a16="http://schemas.microsoft.com/office/drawing/2014/main" id="{3130FB95-BAF4-40E4-AB53-F9BCAF325531}"/>
              </a:ext>
            </a:extLst>
          </p:cNvPr>
          <p:cNvGrpSpPr/>
          <p:nvPr/>
        </p:nvGrpSpPr>
        <p:grpSpPr>
          <a:xfrm>
            <a:off x="432869" y="4636125"/>
            <a:ext cx="3177340" cy="840601"/>
            <a:chOff x="7412908" y="4072878"/>
            <a:chExt cx="2534634" cy="670566"/>
          </a:xfrm>
        </p:grpSpPr>
        <p:pic>
          <p:nvPicPr>
            <p:cNvPr id="15" name="Picture 14">
              <a:extLst>
                <a:ext uri="{FF2B5EF4-FFF2-40B4-BE49-F238E27FC236}">
                  <a16:creationId xmlns:a16="http://schemas.microsoft.com/office/drawing/2014/main" id="{B001DBAB-B609-4B15-90BB-433EF7EAC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057" y="4427129"/>
              <a:ext cx="2521485" cy="316315"/>
            </a:xfrm>
            <a:prstGeom prst="rect">
              <a:avLst/>
            </a:prstGeom>
          </p:spPr>
        </p:pic>
        <p:pic>
          <p:nvPicPr>
            <p:cNvPr id="16" name="Picture 15">
              <a:extLst>
                <a:ext uri="{FF2B5EF4-FFF2-40B4-BE49-F238E27FC236}">
                  <a16:creationId xmlns:a16="http://schemas.microsoft.com/office/drawing/2014/main" id="{3CD0038A-6BEB-4AF2-93F5-5140D2E26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908" y="4072878"/>
              <a:ext cx="2534634" cy="307777"/>
            </a:xfrm>
            <a:prstGeom prst="rect">
              <a:avLst/>
            </a:prstGeom>
          </p:spPr>
        </p:pic>
      </p:grpSp>
      <p:graphicFrame>
        <p:nvGraphicFramePr>
          <p:cNvPr id="17" name="Table 16">
            <a:extLst>
              <a:ext uri="{FF2B5EF4-FFF2-40B4-BE49-F238E27FC236}">
                <a16:creationId xmlns:a16="http://schemas.microsoft.com/office/drawing/2014/main" id="{54C2AA7C-C213-48DF-A03D-2C91219563E7}"/>
              </a:ext>
            </a:extLst>
          </p:cNvPr>
          <p:cNvGraphicFramePr>
            <a:graphicFrameLocks noGrp="1"/>
          </p:cNvGraphicFramePr>
          <p:nvPr>
            <p:extLst>
              <p:ext uri="{D42A27DB-BD31-4B8C-83A1-F6EECF244321}">
                <p14:modId xmlns:p14="http://schemas.microsoft.com/office/powerpoint/2010/main" val="811417428"/>
              </p:ext>
            </p:extLst>
          </p:nvPr>
        </p:nvGraphicFramePr>
        <p:xfrm>
          <a:off x="2136295" y="1312303"/>
          <a:ext cx="4721706" cy="1957139"/>
        </p:xfrm>
        <a:graphic>
          <a:graphicData uri="http://schemas.openxmlformats.org/drawingml/2006/table">
            <a:tbl>
              <a:tblPr firstRow="1" bandRow="1">
                <a:tableStyleId>{5C22544A-7EE6-4342-B048-85BDC9FD1C3A}</a:tableStyleId>
              </a:tblPr>
              <a:tblGrid>
                <a:gridCol w="927680">
                  <a:extLst>
                    <a:ext uri="{9D8B030D-6E8A-4147-A177-3AD203B41FA5}">
                      <a16:colId xmlns:a16="http://schemas.microsoft.com/office/drawing/2014/main" val="1498977512"/>
                    </a:ext>
                  </a:extLst>
                </a:gridCol>
                <a:gridCol w="1061458">
                  <a:extLst>
                    <a:ext uri="{9D8B030D-6E8A-4147-A177-3AD203B41FA5}">
                      <a16:colId xmlns:a16="http://schemas.microsoft.com/office/drawing/2014/main" val="3350006171"/>
                    </a:ext>
                  </a:extLst>
                </a:gridCol>
                <a:gridCol w="1594883">
                  <a:extLst>
                    <a:ext uri="{9D8B030D-6E8A-4147-A177-3AD203B41FA5}">
                      <a16:colId xmlns:a16="http://schemas.microsoft.com/office/drawing/2014/main" val="2270750691"/>
                    </a:ext>
                  </a:extLst>
                </a:gridCol>
                <a:gridCol w="1137685">
                  <a:extLst>
                    <a:ext uri="{9D8B030D-6E8A-4147-A177-3AD203B41FA5}">
                      <a16:colId xmlns:a16="http://schemas.microsoft.com/office/drawing/2014/main" val="974366773"/>
                    </a:ext>
                  </a:extLst>
                </a:gridCol>
              </a:tblGrid>
              <a:tr h="676979">
                <a:tc>
                  <a:txBody>
                    <a:bodyPr/>
                    <a:lstStyle/>
                    <a:p>
                      <a:pPr algn="ctr"/>
                      <a:endParaRPr lang="en-US" sz="1600" dirty="0"/>
                    </a:p>
                  </a:txBody>
                  <a:tcPr/>
                </a:tc>
                <a:tc>
                  <a:txBody>
                    <a:bodyPr/>
                    <a:lstStyle/>
                    <a:p>
                      <a:pPr algn="ctr"/>
                      <a:r>
                        <a:rPr lang="en-US" sz="1600" dirty="0"/>
                        <a:t>Water Content</a:t>
                      </a:r>
                    </a:p>
                  </a:txBody>
                  <a:tcPr/>
                </a:tc>
                <a:tc>
                  <a:txBody>
                    <a:bodyPr/>
                    <a:lstStyle/>
                    <a:p>
                      <a:pPr algn="ctr"/>
                      <a:r>
                        <a:rPr lang="en-US" sz="1600" dirty="0"/>
                        <a:t>Elastic </a:t>
                      </a:r>
                    </a:p>
                    <a:p>
                      <a:pPr algn="ctr"/>
                      <a:r>
                        <a:rPr lang="en-US" sz="1600" dirty="0"/>
                        <a:t>modulus</a:t>
                      </a:r>
                    </a:p>
                  </a:txBody>
                  <a:tcPr/>
                </a:tc>
                <a:tc>
                  <a:txBody>
                    <a:bodyPr/>
                    <a:lstStyle/>
                    <a:p>
                      <a:pPr algn="ctr"/>
                      <a:r>
                        <a:rPr lang="en-US" sz="1600" dirty="0"/>
                        <a:t>Index of refraction</a:t>
                      </a:r>
                    </a:p>
                  </a:txBody>
                  <a:tcPr/>
                </a:tc>
                <a:extLst>
                  <a:ext uri="{0D108BD9-81ED-4DB2-BD59-A6C34878D82A}">
                    <a16:rowId xmlns:a16="http://schemas.microsoft.com/office/drawing/2014/main" val="1452779235"/>
                  </a:ext>
                </a:extLst>
              </a:tr>
              <a:tr h="406187">
                <a:tc>
                  <a:txBody>
                    <a:bodyPr/>
                    <a:lstStyle/>
                    <a:p>
                      <a:pPr algn="ctr"/>
                      <a:r>
                        <a:rPr lang="en-US" dirty="0"/>
                        <a:t>DRY</a:t>
                      </a:r>
                    </a:p>
                  </a:txBody>
                  <a:tcPr/>
                </a:tc>
                <a:tc>
                  <a:txBody>
                    <a:bodyPr/>
                    <a:lstStyle/>
                    <a:p>
                      <a:pPr algn="ctr"/>
                      <a:r>
                        <a:rPr lang="en-US" dirty="0"/>
                        <a:t>0 g</a:t>
                      </a:r>
                    </a:p>
                  </a:txBody>
                  <a:tcPr/>
                </a:tc>
                <a:tc>
                  <a:txBody>
                    <a:bodyPr/>
                    <a:lstStyle/>
                    <a:p>
                      <a:pPr algn="ctr"/>
                      <a:r>
                        <a:rPr lang="en-US" dirty="0"/>
                        <a:t>9x10</a:t>
                      </a:r>
                      <a:r>
                        <a:rPr lang="en-US" baseline="30000" dirty="0"/>
                        <a:t>5</a:t>
                      </a:r>
                      <a:r>
                        <a:rPr lang="en-US" dirty="0"/>
                        <a:t> kPa</a:t>
                      </a:r>
                    </a:p>
                    <a:p>
                      <a:pPr algn="ctr"/>
                      <a:r>
                        <a:rPr lang="en-US" dirty="0"/>
                        <a:t>(tan 0.05) </a:t>
                      </a:r>
                    </a:p>
                  </a:txBody>
                  <a:tcPr/>
                </a:tc>
                <a:tc>
                  <a:txBody>
                    <a:bodyPr/>
                    <a:lstStyle/>
                    <a:p>
                      <a:pPr algn="ctr"/>
                      <a:r>
                        <a:rPr lang="en-US" dirty="0"/>
                        <a:t>1.55</a:t>
                      </a:r>
                    </a:p>
                  </a:txBody>
                  <a:tcPr/>
                </a:tc>
                <a:extLst>
                  <a:ext uri="{0D108BD9-81ED-4DB2-BD59-A6C34878D82A}">
                    <a16:rowId xmlns:a16="http://schemas.microsoft.com/office/drawing/2014/main" val="1031751729"/>
                  </a:ext>
                </a:extLst>
              </a:tr>
              <a:tr h="406187">
                <a:tc>
                  <a:txBody>
                    <a:bodyPr/>
                    <a:lstStyle/>
                    <a:p>
                      <a:pPr algn="ctr"/>
                      <a:r>
                        <a:rPr lang="en-US" dirty="0"/>
                        <a:t>WET</a:t>
                      </a:r>
                    </a:p>
                  </a:txBody>
                  <a:tcPr/>
                </a:tc>
                <a:tc>
                  <a:txBody>
                    <a:bodyPr/>
                    <a:lstStyle/>
                    <a:p>
                      <a:pPr algn="ctr"/>
                      <a:r>
                        <a:rPr lang="en-US" dirty="0"/>
                        <a:t>0.018 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90 kPa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(tan 0.05) </a:t>
                      </a:r>
                    </a:p>
                  </a:txBody>
                  <a:tcPr/>
                </a:tc>
                <a:tc>
                  <a:txBody>
                    <a:bodyPr/>
                    <a:lstStyle/>
                    <a:p>
                      <a:pPr algn="ctr"/>
                      <a:r>
                        <a:rPr lang="en-US" dirty="0"/>
                        <a:t>1.53</a:t>
                      </a:r>
                    </a:p>
                  </a:txBody>
                  <a:tcPr/>
                </a:tc>
                <a:extLst>
                  <a:ext uri="{0D108BD9-81ED-4DB2-BD59-A6C34878D82A}">
                    <a16:rowId xmlns:a16="http://schemas.microsoft.com/office/drawing/2014/main" val="4156812206"/>
                  </a:ext>
                </a:extLst>
              </a:tr>
            </a:tbl>
          </a:graphicData>
        </a:graphic>
      </p:graphicFrame>
      <p:sp>
        <p:nvSpPr>
          <p:cNvPr id="18" name="TextBox 17">
            <a:extLst>
              <a:ext uri="{FF2B5EF4-FFF2-40B4-BE49-F238E27FC236}">
                <a16:creationId xmlns:a16="http://schemas.microsoft.com/office/drawing/2014/main" id="{A262A8F1-C223-4BA8-83A1-94AEF744E20E}"/>
              </a:ext>
            </a:extLst>
          </p:cNvPr>
          <p:cNvSpPr txBox="1"/>
          <p:nvPr/>
        </p:nvSpPr>
        <p:spPr>
          <a:xfrm>
            <a:off x="4163320" y="3280700"/>
            <a:ext cx="2133600" cy="523220"/>
          </a:xfrm>
          <a:prstGeom prst="rect">
            <a:avLst/>
          </a:prstGeom>
          <a:noFill/>
        </p:spPr>
        <p:txBody>
          <a:bodyPr wrap="square" rtlCol="0">
            <a:spAutoFit/>
          </a:bodyPr>
          <a:lstStyle/>
          <a:p>
            <a:r>
              <a:rPr lang="en-US" sz="1400" dirty="0"/>
              <a:t>PDMS – 1650 kPa</a:t>
            </a:r>
          </a:p>
          <a:p>
            <a:r>
              <a:rPr lang="en-US" sz="1400" dirty="0"/>
              <a:t>PS – 3x10</a:t>
            </a:r>
            <a:r>
              <a:rPr lang="en-US" sz="1400" baseline="30000" dirty="0"/>
              <a:t>6</a:t>
            </a:r>
            <a:r>
              <a:rPr lang="en-US" sz="1400" dirty="0"/>
              <a:t> kPa</a:t>
            </a:r>
          </a:p>
        </p:txBody>
      </p:sp>
      <p:sp>
        <p:nvSpPr>
          <p:cNvPr id="19" name="TextBox 18">
            <a:extLst>
              <a:ext uri="{FF2B5EF4-FFF2-40B4-BE49-F238E27FC236}">
                <a16:creationId xmlns:a16="http://schemas.microsoft.com/office/drawing/2014/main" id="{E75A86C7-4394-4C33-B988-7BAF12735A90}"/>
              </a:ext>
            </a:extLst>
          </p:cNvPr>
          <p:cNvSpPr txBox="1"/>
          <p:nvPr/>
        </p:nvSpPr>
        <p:spPr>
          <a:xfrm>
            <a:off x="2093763" y="3265376"/>
            <a:ext cx="1811958" cy="523220"/>
          </a:xfrm>
          <a:prstGeom prst="rect">
            <a:avLst/>
          </a:prstGeom>
          <a:noFill/>
        </p:spPr>
        <p:txBody>
          <a:bodyPr wrap="square" rtlCol="0">
            <a:spAutoFit/>
          </a:bodyPr>
          <a:lstStyle/>
          <a:p>
            <a:r>
              <a:rPr lang="en-US" sz="1400" dirty="0"/>
              <a:t>13%T, 5%C</a:t>
            </a:r>
          </a:p>
          <a:p>
            <a:r>
              <a:rPr lang="en-US" sz="1400" dirty="0"/>
              <a:t>5 min hydration</a:t>
            </a:r>
          </a:p>
        </p:txBody>
      </p:sp>
      <p:sp>
        <p:nvSpPr>
          <p:cNvPr id="20" name="TextBox 19">
            <a:extLst>
              <a:ext uri="{FF2B5EF4-FFF2-40B4-BE49-F238E27FC236}">
                <a16:creationId xmlns:a16="http://schemas.microsoft.com/office/drawing/2014/main" id="{2FE06654-A11C-48F7-99D0-4CF7AC4ED1AB}"/>
              </a:ext>
            </a:extLst>
          </p:cNvPr>
          <p:cNvSpPr txBox="1"/>
          <p:nvPr/>
        </p:nvSpPr>
        <p:spPr>
          <a:xfrm>
            <a:off x="5772372" y="3265376"/>
            <a:ext cx="1078739" cy="307777"/>
          </a:xfrm>
          <a:prstGeom prst="rect">
            <a:avLst/>
          </a:prstGeom>
          <a:noFill/>
        </p:spPr>
        <p:txBody>
          <a:bodyPr wrap="square" rtlCol="0">
            <a:spAutoFit/>
          </a:bodyPr>
          <a:lstStyle/>
          <a:p>
            <a:r>
              <a:rPr lang="en-US" sz="1400" dirty="0"/>
              <a:t>Glass – 1.52</a:t>
            </a:r>
          </a:p>
        </p:txBody>
      </p:sp>
      <p:grpSp>
        <p:nvGrpSpPr>
          <p:cNvPr id="6" name="Group 5">
            <a:extLst>
              <a:ext uri="{FF2B5EF4-FFF2-40B4-BE49-F238E27FC236}">
                <a16:creationId xmlns:a16="http://schemas.microsoft.com/office/drawing/2014/main" id="{D574C5EB-4971-446B-ADF6-B33B1DC20C63}"/>
              </a:ext>
            </a:extLst>
          </p:cNvPr>
          <p:cNvGrpSpPr/>
          <p:nvPr/>
        </p:nvGrpSpPr>
        <p:grpSpPr>
          <a:xfrm>
            <a:off x="4021825" y="4296345"/>
            <a:ext cx="5893434" cy="1821269"/>
            <a:chOff x="4032458" y="4296345"/>
            <a:chExt cx="5893434" cy="1821269"/>
          </a:xfrm>
        </p:grpSpPr>
        <p:pic>
          <p:nvPicPr>
            <p:cNvPr id="13" name="Picture 12">
              <a:extLst>
                <a:ext uri="{FF2B5EF4-FFF2-40B4-BE49-F238E27FC236}">
                  <a16:creationId xmlns:a16="http://schemas.microsoft.com/office/drawing/2014/main" id="{498CFCA0-CD8B-40F6-83E8-76A21D1EE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58" y="4296345"/>
              <a:ext cx="2352791" cy="1663547"/>
            </a:xfrm>
            <a:prstGeom prst="rect">
              <a:avLst/>
            </a:prstGeom>
          </p:spPr>
        </p:pic>
        <p:sp>
          <p:nvSpPr>
            <p:cNvPr id="14" name="Rectangle 13">
              <a:extLst>
                <a:ext uri="{FF2B5EF4-FFF2-40B4-BE49-F238E27FC236}">
                  <a16:creationId xmlns:a16="http://schemas.microsoft.com/office/drawing/2014/main" id="{44199DA3-5E30-40D5-AD78-CC77067D79F5}"/>
                </a:ext>
              </a:extLst>
            </p:cNvPr>
            <p:cNvSpPr/>
            <p:nvPr/>
          </p:nvSpPr>
          <p:spPr>
            <a:xfrm>
              <a:off x="6385249" y="5886782"/>
              <a:ext cx="3540643" cy="230832"/>
            </a:xfrm>
            <a:prstGeom prst="rect">
              <a:avLst/>
            </a:prstGeom>
          </p:spPr>
          <p:txBody>
            <a:bodyPr wrap="square">
              <a:spAutoFit/>
            </a:bodyPr>
            <a:lstStyle/>
            <a:p>
              <a:r>
                <a:rPr lang="en-US" sz="900" dirty="0"/>
                <a:t>https://wiki.anton-paar.com/en/basics-of-rheology/</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CC19E47-B61D-4267-B5EC-E7186FA6CD58}"/>
                    </a:ext>
                  </a:extLst>
                </p:cNvPr>
                <p:cNvSpPr/>
                <p:nvPr/>
              </p:nvSpPr>
              <p:spPr>
                <a:xfrm>
                  <a:off x="6122810" y="4895030"/>
                  <a:ext cx="2756396" cy="522900"/>
                </a:xfrm>
                <a:prstGeom prst="rect">
                  <a:avLst/>
                </a:prstGeom>
              </p:spPr>
              <p:txBody>
                <a:bodyPr wrap="none">
                  <a:spAutoFit/>
                </a:bodyPr>
                <a:lstStyle/>
                <a:p>
                  <a:r>
                    <a:rPr lang="en-US" sz="1400" dirty="0">
                      <a:solidFill>
                        <a:srgbClr val="5A5A5A"/>
                      </a:solidFill>
                      <a:latin typeface="Cambria Math" panose="02040503050406030204" pitchFamily="18" charset="0"/>
                      <a:ea typeface="Cambria Math" panose="02040503050406030204" pitchFamily="18" charset="0"/>
                    </a:rPr>
                    <a:t>tan </a:t>
                  </a:r>
                  <a:r>
                    <a:rPr lang="el-GR" sz="1400" dirty="0">
                      <a:solidFill>
                        <a:srgbClr val="5A5A5A"/>
                      </a:solidFill>
                      <a:latin typeface="Cambria Math" panose="02040503050406030204" pitchFamily="18" charset="0"/>
                      <a:ea typeface="Cambria Math" panose="02040503050406030204" pitchFamily="18" charset="0"/>
                    </a:rPr>
                    <a:t>δ </a:t>
                  </a:r>
                  <a14:m>
                    <m:oMath xmlns:m="http://schemas.openxmlformats.org/officeDocument/2006/math">
                      <m:r>
                        <a:rPr lang="en-US" b="0" i="0" dirty="0" smtClean="0">
                          <a:solidFill>
                            <a:srgbClr val="5A5A5A"/>
                          </a:solidFill>
                          <a:latin typeface="Cambria Math" panose="02040503050406030204" pitchFamily="18" charset="0"/>
                        </a:rPr>
                        <m:t>=</m:t>
                      </m:r>
                      <m:f>
                        <m:fPr>
                          <m:ctrlPr>
                            <a:rPr lang="en-US" i="1" dirty="0" smtClean="0">
                              <a:solidFill>
                                <a:srgbClr val="5A5A5A"/>
                              </a:solidFill>
                              <a:latin typeface="Cambria Math" panose="02040503050406030204" pitchFamily="18" charset="0"/>
                            </a:rPr>
                          </m:ctrlPr>
                        </m:fPr>
                        <m:num>
                          <m:r>
                            <a:rPr lang="en-US" b="0" i="1" dirty="0" smtClean="0">
                              <a:solidFill>
                                <a:srgbClr val="5A5A5A"/>
                              </a:solidFill>
                              <a:latin typeface="Cambria Math" panose="02040503050406030204" pitchFamily="18" charset="0"/>
                            </a:rPr>
                            <m:t>𝐸</m:t>
                          </m:r>
                          <m:r>
                            <a:rPr lang="en-US" b="0" i="1" baseline="30000" dirty="0" smtClean="0">
                              <a:solidFill>
                                <a:srgbClr val="5A5A5A"/>
                              </a:solidFill>
                              <a:latin typeface="Cambria Math" panose="02040503050406030204" pitchFamily="18" charset="0"/>
                            </a:rPr>
                            <m:t>′′</m:t>
                          </m:r>
                        </m:num>
                        <m:den>
                          <m:r>
                            <a:rPr lang="en-US" b="0" i="1" dirty="0" smtClean="0">
                              <a:solidFill>
                                <a:srgbClr val="5A5A5A"/>
                              </a:solidFill>
                              <a:latin typeface="Cambria Math" panose="02040503050406030204" pitchFamily="18" charset="0"/>
                            </a:rPr>
                            <m:t>𝐸</m:t>
                          </m:r>
                          <m:r>
                            <a:rPr lang="en-US" b="0" i="1" baseline="30000" dirty="0" smtClean="0">
                              <a:solidFill>
                                <a:srgbClr val="5A5A5A"/>
                              </a:solidFill>
                              <a:latin typeface="Cambria Math" panose="02040503050406030204" pitchFamily="18" charset="0"/>
                            </a:rPr>
                            <m:t>′</m:t>
                          </m:r>
                        </m:den>
                      </m:f>
                      <m:r>
                        <a:rPr lang="en-US" b="0" i="1" dirty="0" smtClean="0">
                          <a:solidFill>
                            <a:srgbClr val="5A5A5A"/>
                          </a:solidFill>
                          <a:latin typeface="Cambria Math" panose="02040503050406030204" pitchFamily="18" charset="0"/>
                        </a:rPr>
                        <m:t>=</m:t>
                      </m:r>
                      <m:f>
                        <m:fPr>
                          <m:ctrlPr>
                            <a:rPr lang="en-US" i="1" dirty="0">
                              <a:solidFill>
                                <a:srgbClr val="5A5A5A"/>
                              </a:solidFill>
                              <a:latin typeface="Cambria Math" panose="02040503050406030204" pitchFamily="18" charset="0"/>
                            </a:rPr>
                          </m:ctrlPr>
                        </m:fPr>
                        <m:num>
                          <m:r>
                            <a:rPr lang="en-US" b="0" i="1" dirty="0" smtClean="0">
                              <a:solidFill>
                                <a:srgbClr val="5A5A5A"/>
                              </a:solidFill>
                              <a:latin typeface="Cambria Math" panose="02040503050406030204" pitchFamily="18" charset="0"/>
                            </a:rPr>
                            <m:t>𝑙𝑜𝑠𝑠</m:t>
                          </m:r>
                          <m:r>
                            <a:rPr lang="en-US" i="1" dirty="0">
                              <a:solidFill>
                                <a:srgbClr val="5A5A5A"/>
                              </a:solidFill>
                              <a:latin typeface="Cambria Math" panose="02040503050406030204" pitchFamily="18" charset="0"/>
                            </a:rPr>
                            <m:t> </m:t>
                          </m:r>
                          <m:r>
                            <a:rPr lang="en-US" i="1" dirty="0">
                              <a:solidFill>
                                <a:srgbClr val="5A5A5A"/>
                              </a:solidFill>
                              <a:latin typeface="Cambria Math" panose="02040503050406030204" pitchFamily="18" charset="0"/>
                            </a:rPr>
                            <m:t>𝑚𝑜𝑑𝑢𝑙𝑢𝑠</m:t>
                          </m:r>
                        </m:num>
                        <m:den>
                          <m:r>
                            <a:rPr lang="en-US" b="0" i="1" dirty="0" smtClean="0">
                              <a:solidFill>
                                <a:srgbClr val="5A5A5A"/>
                              </a:solidFill>
                              <a:latin typeface="Cambria Math" panose="02040503050406030204" pitchFamily="18" charset="0"/>
                            </a:rPr>
                            <m:t>𝑠𝑡𝑜𝑟𝑎𝑔𝑒</m:t>
                          </m:r>
                          <m:r>
                            <a:rPr lang="en-US" b="0" i="1" dirty="0" smtClean="0">
                              <a:solidFill>
                                <a:srgbClr val="5A5A5A"/>
                              </a:solidFill>
                              <a:latin typeface="Cambria Math" panose="02040503050406030204" pitchFamily="18" charset="0"/>
                            </a:rPr>
                            <m:t> </m:t>
                          </m:r>
                          <m:r>
                            <a:rPr lang="en-US" b="0" i="1" dirty="0" smtClean="0">
                              <a:solidFill>
                                <a:srgbClr val="5A5A5A"/>
                              </a:solidFill>
                              <a:latin typeface="Cambria Math" panose="02040503050406030204" pitchFamily="18" charset="0"/>
                            </a:rPr>
                            <m:t>𝑚𝑜𝑑𝑢𝑙𝑢𝑠</m:t>
                          </m:r>
                        </m:den>
                      </m:f>
                    </m:oMath>
                  </a14:m>
                  <a:endParaRPr lang="en-US" sz="1200" i="0" dirty="0">
                    <a:solidFill>
                      <a:srgbClr val="5A5A5A"/>
                    </a:solidFill>
                    <a:effectLst/>
                    <a:latin typeface="Arial" panose="020B0604020202020204" pitchFamily="34" charset="0"/>
                  </a:endParaRPr>
                </a:p>
              </p:txBody>
            </p:sp>
          </mc:Choice>
          <mc:Fallback xmlns="">
            <p:sp>
              <p:nvSpPr>
                <p:cNvPr id="22" name="Rectangle 21">
                  <a:extLst>
                    <a:ext uri="{FF2B5EF4-FFF2-40B4-BE49-F238E27FC236}">
                      <a16:creationId xmlns:a16="http://schemas.microsoft.com/office/drawing/2014/main" id="{2CC19E47-B61D-4267-B5EC-E7186FA6CD58}"/>
                    </a:ext>
                  </a:extLst>
                </p:cNvPr>
                <p:cNvSpPr>
                  <a:spLocks noRot="1" noChangeAspect="1" noMove="1" noResize="1" noEditPoints="1" noAdjustHandles="1" noChangeArrowheads="1" noChangeShapeType="1" noTextEdit="1"/>
                </p:cNvSpPr>
                <p:nvPr/>
              </p:nvSpPr>
              <p:spPr>
                <a:xfrm>
                  <a:off x="6122810" y="4895030"/>
                  <a:ext cx="2756396" cy="522900"/>
                </a:xfrm>
                <a:prstGeom prst="rect">
                  <a:avLst/>
                </a:prstGeom>
                <a:blipFill>
                  <a:blip r:embed="rId6"/>
                  <a:stretch>
                    <a:fillRect l="-664" b="-4651"/>
                  </a:stretch>
                </a:blipFill>
              </p:spPr>
              <p:txBody>
                <a:bodyPr/>
                <a:lstStyle/>
                <a:p>
                  <a:r>
                    <a:rPr lang="en-US">
                      <a:noFill/>
                    </a:rPr>
                    <a:t> </a:t>
                  </a:r>
                </a:p>
              </p:txBody>
            </p:sp>
          </mc:Fallback>
        </mc:AlternateContent>
      </p:grpSp>
      <p:pic>
        <p:nvPicPr>
          <p:cNvPr id="26" name="图片 3">
            <a:extLst>
              <a:ext uri="{FF2B5EF4-FFF2-40B4-BE49-F238E27FC236}">
                <a16:creationId xmlns:a16="http://schemas.microsoft.com/office/drawing/2014/main" id="{F8F6EA15-01B2-4AAD-AC7B-A4B5B61DC24C}"/>
              </a:ext>
            </a:extLst>
          </p:cNvPr>
          <p:cNvPicPr>
            <a:picLocks noChangeAspect="1"/>
          </p:cNvPicPr>
          <p:nvPr/>
        </p:nvPicPr>
        <p:blipFill>
          <a:blip r:embed="rId7"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30" name="Title 1">
            <a:extLst>
              <a:ext uri="{FF2B5EF4-FFF2-40B4-BE49-F238E27FC236}">
                <a16:creationId xmlns:a16="http://schemas.microsoft.com/office/drawing/2014/main" id="{FF9013E2-C52A-4517-A61D-192D8D463C7E}"/>
              </a:ext>
            </a:extLst>
          </p:cNvPr>
          <p:cNvSpPr txBox="1">
            <a:spLocks/>
          </p:cNvSpPr>
          <p:nvPr/>
        </p:nvSpPr>
        <p:spPr>
          <a:xfrm>
            <a:off x="0" y="53601"/>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Characterizing PAAm Hydrogel Properties</a:t>
            </a:r>
          </a:p>
        </p:txBody>
      </p:sp>
      <p:sp>
        <p:nvSpPr>
          <p:cNvPr id="31" name="Slide Number Placeholder 3">
            <a:extLst>
              <a:ext uri="{FF2B5EF4-FFF2-40B4-BE49-F238E27FC236}">
                <a16:creationId xmlns:a16="http://schemas.microsoft.com/office/drawing/2014/main" id="{6E35D89D-C611-4D5B-9CCC-2F0024792977}"/>
              </a:ext>
            </a:extLst>
          </p:cNvPr>
          <p:cNvSpPr>
            <a:spLocks noGrp="1"/>
          </p:cNvSpPr>
          <p:nvPr>
            <p:ph type="sldNum" sz="quarter" idx="12"/>
          </p:nvPr>
        </p:nvSpPr>
        <p:spPr>
          <a:xfrm>
            <a:off x="8153400" y="6429251"/>
            <a:ext cx="533400" cy="307777"/>
          </a:xfrm>
        </p:spPr>
        <p:txBody>
          <a:bodyPr/>
          <a:lstStyle/>
          <a:p>
            <a:r>
              <a:rPr lang="en-US" dirty="0"/>
              <a:t>8</a:t>
            </a:r>
          </a:p>
        </p:txBody>
      </p:sp>
      <p:grpSp>
        <p:nvGrpSpPr>
          <p:cNvPr id="32" name="Group 31">
            <a:extLst>
              <a:ext uri="{FF2B5EF4-FFF2-40B4-BE49-F238E27FC236}">
                <a16:creationId xmlns:a16="http://schemas.microsoft.com/office/drawing/2014/main" id="{61225B43-5839-4385-B079-9092CEE39192}"/>
              </a:ext>
            </a:extLst>
          </p:cNvPr>
          <p:cNvGrpSpPr/>
          <p:nvPr/>
        </p:nvGrpSpPr>
        <p:grpSpPr>
          <a:xfrm>
            <a:off x="159486" y="4099481"/>
            <a:ext cx="3693070" cy="2207631"/>
            <a:chOff x="-3420313" y="1211633"/>
            <a:chExt cx="3693070" cy="2207631"/>
          </a:xfrm>
        </p:grpSpPr>
        <p:sp>
          <p:nvSpPr>
            <p:cNvPr id="33" name="Rectangle 32">
              <a:extLst>
                <a:ext uri="{FF2B5EF4-FFF2-40B4-BE49-F238E27FC236}">
                  <a16:creationId xmlns:a16="http://schemas.microsoft.com/office/drawing/2014/main" id="{EC796FB8-27AE-44C4-97D7-DB0181718B01}"/>
                </a:ext>
              </a:extLst>
            </p:cNvPr>
            <p:cNvSpPr/>
            <p:nvPr/>
          </p:nvSpPr>
          <p:spPr>
            <a:xfrm>
              <a:off x="-3420313" y="1211634"/>
              <a:ext cx="3693070" cy="22076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2" descr="https://3c1703fe8d.site.internapcdn.net/newman/gfx/news/2019/semiflexible.jpg">
              <a:extLst>
                <a:ext uri="{FF2B5EF4-FFF2-40B4-BE49-F238E27FC236}">
                  <a16:creationId xmlns:a16="http://schemas.microsoft.com/office/drawing/2014/main" id="{7359DE46-3FC8-4105-AA2C-AC7C7947FC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3160525" y="1211633"/>
              <a:ext cx="3017618" cy="190119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B5752E9C-5FE4-4F29-A07D-0E0FB8CC3407}"/>
                </a:ext>
              </a:extLst>
            </p:cNvPr>
            <p:cNvSpPr/>
            <p:nvPr/>
          </p:nvSpPr>
          <p:spPr>
            <a:xfrm>
              <a:off x="-2792713" y="3049035"/>
              <a:ext cx="2337890" cy="369332"/>
            </a:xfrm>
            <a:prstGeom prst="rect">
              <a:avLst/>
            </a:prstGeom>
          </p:spPr>
          <p:txBody>
            <a:bodyPr wrap="square">
              <a:spAutoFit/>
            </a:bodyPr>
            <a:lstStyle/>
            <a:p>
              <a:r>
                <a:rPr lang="en-US" sz="900" dirty="0"/>
                <a:t>https://phys.org/news/2019-02-semi-flexible-model-based-analysis-cell-adhesion.html</a:t>
              </a:r>
            </a:p>
          </p:txBody>
        </p:sp>
      </p:grpSp>
    </p:spTree>
    <p:extLst>
      <p:ext uri="{BB962C8B-B14F-4D97-AF65-F5344CB8AC3E}">
        <p14:creationId xmlns:p14="http://schemas.microsoft.com/office/powerpoint/2010/main" val="227559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845C43-6741-42B9-AF06-2A913E5B35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43736" y="1384075"/>
            <a:ext cx="2712720" cy="1841769"/>
          </a:xfrm>
          <a:prstGeom prst="rect">
            <a:avLst/>
          </a:prstGeom>
        </p:spPr>
      </p:pic>
      <p:pic>
        <p:nvPicPr>
          <p:cNvPr id="9" name="Picture 8">
            <a:extLst>
              <a:ext uri="{FF2B5EF4-FFF2-40B4-BE49-F238E27FC236}">
                <a16:creationId xmlns:a16="http://schemas.microsoft.com/office/drawing/2014/main" id="{80C3C235-3B1C-476D-8D85-BE05E5B41F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32302" y="1384075"/>
            <a:ext cx="2712720" cy="1841769"/>
          </a:xfrm>
          <a:prstGeom prst="rect">
            <a:avLst/>
          </a:prstGeom>
        </p:spPr>
      </p:pic>
      <p:pic>
        <p:nvPicPr>
          <p:cNvPr id="11" name="Picture 10" descr="A close up of a logo&#10;&#10;Description automatically generated">
            <a:extLst>
              <a:ext uri="{FF2B5EF4-FFF2-40B4-BE49-F238E27FC236}">
                <a16:creationId xmlns:a16="http://schemas.microsoft.com/office/drawing/2014/main" id="{E65A72EE-41B9-4C5C-8BFC-C319C0A7075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38019" y="1384075"/>
            <a:ext cx="2712720" cy="1840862"/>
          </a:xfrm>
          <a:prstGeom prst="rect">
            <a:avLst/>
          </a:prstGeom>
        </p:spPr>
      </p:pic>
      <p:pic>
        <p:nvPicPr>
          <p:cNvPr id="15" name="图片 3">
            <a:extLst>
              <a:ext uri="{FF2B5EF4-FFF2-40B4-BE49-F238E27FC236}">
                <a16:creationId xmlns:a16="http://schemas.microsoft.com/office/drawing/2014/main" id="{8A1647CB-CB0F-4F08-83FE-22C8C06288CF}"/>
              </a:ext>
            </a:extLst>
          </p:cNvPr>
          <p:cNvPicPr>
            <a:picLocks noChangeAspect="1"/>
          </p:cNvPicPr>
          <p:nvPr/>
        </p:nvPicPr>
        <p:blipFill>
          <a:blip r:embed="rId6"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6" name="Slide Number Placeholder 3">
            <a:extLst>
              <a:ext uri="{FF2B5EF4-FFF2-40B4-BE49-F238E27FC236}">
                <a16:creationId xmlns:a16="http://schemas.microsoft.com/office/drawing/2014/main" id="{5AA7FE37-D151-4D2C-96F0-95BC563AC9B8}"/>
              </a:ext>
            </a:extLst>
          </p:cNvPr>
          <p:cNvSpPr>
            <a:spLocks noGrp="1"/>
          </p:cNvSpPr>
          <p:nvPr>
            <p:ph type="sldNum" sz="quarter" idx="12"/>
          </p:nvPr>
        </p:nvSpPr>
        <p:spPr>
          <a:xfrm>
            <a:off x="8153400" y="6429251"/>
            <a:ext cx="533400" cy="307777"/>
          </a:xfrm>
        </p:spPr>
        <p:txBody>
          <a:bodyPr/>
          <a:lstStyle/>
          <a:p>
            <a:r>
              <a:rPr lang="en-US" dirty="0"/>
              <a:t>9</a:t>
            </a:r>
          </a:p>
        </p:txBody>
      </p:sp>
      <p:sp>
        <p:nvSpPr>
          <p:cNvPr id="17" name="Title 1">
            <a:extLst>
              <a:ext uri="{FF2B5EF4-FFF2-40B4-BE49-F238E27FC236}">
                <a16:creationId xmlns:a16="http://schemas.microsoft.com/office/drawing/2014/main" id="{37878BA1-FC96-4D12-B844-5C96B251AE6F}"/>
              </a:ext>
            </a:extLst>
          </p:cNvPr>
          <p:cNvSpPr txBox="1">
            <a:spLocks/>
          </p:cNvSpPr>
          <p:nvPr/>
        </p:nvSpPr>
        <p:spPr>
          <a:xfrm>
            <a:off x="0" y="135394"/>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000" b="1" dirty="0">
                <a:solidFill>
                  <a:srgbClr val="3C2878"/>
                </a:solidFill>
                <a:latin typeface="+mj-lt"/>
                <a:ea typeface="Calibri" charset="0"/>
                <a:cs typeface="Calibri" charset="0"/>
              </a:rPr>
              <a:t>Initial Surface Morphology </a:t>
            </a:r>
          </a:p>
          <a:p>
            <a:r>
              <a:rPr lang="en-US" sz="3000" b="1" dirty="0">
                <a:solidFill>
                  <a:srgbClr val="3C2878"/>
                </a:solidFill>
                <a:latin typeface="+mj-lt"/>
                <a:ea typeface="Calibri" charset="0"/>
                <a:cs typeface="Calibri" charset="0"/>
              </a:rPr>
              <a:t>of 5%C PAAm Hydrogels</a:t>
            </a:r>
          </a:p>
        </p:txBody>
      </p:sp>
      <p:sp>
        <p:nvSpPr>
          <p:cNvPr id="5" name="TextBox 4">
            <a:extLst>
              <a:ext uri="{FF2B5EF4-FFF2-40B4-BE49-F238E27FC236}">
                <a16:creationId xmlns:a16="http://schemas.microsoft.com/office/drawing/2014/main" id="{94D3A4BA-BA00-43D5-B00A-282040127938}"/>
              </a:ext>
            </a:extLst>
          </p:cNvPr>
          <p:cNvSpPr txBox="1"/>
          <p:nvPr/>
        </p:nvSpPr>
        <p:spPr>
          <a:xfrm>
            <a:off x="2386714" y="3411335"/>
            <a:ext cx="4742121" cy="369332"/>
          </a:xfrm>
          <a:prstGeom prst="rect">
            <a:avLst/>
          </a:prstGeom>
          <a:noFill/>
        </p:spPr>
        <p:txBody>
          <a:bodyPr wrap="square" rtlCol="0">
            <a:spAutoFit/>
          </a:bodyPr>
          <a:lstStyle/>
          <a:p>
            <a:r>
              <a:rPr lang="en-US" dirty="0"/>
              <a:t>Higher concentrations of initiator and catalyst</a:t>
            </a:r>
          </a:p>
        </p:txBody>
      </p:sp>
      <p:cxnSp>
        <p:nvCxnSpPr>
          <p:cNvPr id="18" name="Straight Connector 17">
            <a:extLst>
              <a:ext uri="{FF2B5EF4-FFF2-40B4-BE49-F238E27FC236}">
                <a16:creationId xmlns:a16="http://schemas.microsoft.com/office/drawing/2014/main" id="{9A9CAE01-76E0-49D8-B163-E8EBCAD7271D}"/>
              </a:ext>
            </a:extLst>
          </p:cNvPr>
          <p:cNvCxnSpPr/>
          <p:nvPr/>
        </p:nvCxnSpPr>
        <p:spPr>
          <a:xfrm>
            <a:off x="2470460" y="2906937"/>
            <a:ext cx="455033" cy="0"/>
          </a:xfrm>
          <a:prstGeom prst="line">
            <a:avLst/>
          </a:prstGeom>
          <a:ln w="381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0A8623C-7754-40A7-B0E3-434AD614C0BE}"/>
              </a:ext>
            </a:extLst>
          </p:cNvPr>
          <p:cNvCxnSpPr/>
          <p:nvPr/>
        </p:nvCxnSpPr>
        <p:spPr>
          <a:xfrm>
            <a:off x="5454018" y="2906937"/>
            <a:ext cx="374904" cy="0"/>
          </a:xfrm>
          <a:prstGeom prst="line">
            <a:avLst/>
          </a:prstGeom>
          <a:ln w="381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0585483-4DD2-441C-A29D-D491FB17D15C}"/>
              </a:ext>
            </a:extLst>
          </p:cNvPr>
          <p:cNvCxnSpPr/>
          <p:nvPr/>
        </p:nvCxnSpPr>
        <p:spPr>
          <a:xfrm>
            <a:off x="8298250" y="2912441"/>
            <a:ext cx="365760" cy="0"/>
          </a:xfrm>
          <a:prstGeom prst="line">
            <a:avLst/>
          </a:prstGeom>
          <a:ln w="3810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6BD0A4-F246-4FC8-BEE0-7A8A9FF94DA5}"/>
              </a:ext>
            </a:extLst>
          </p:cNvPr>
          <p:cNvSpPr txBox="1"/>
          <p:nvPr/>
        </p:nvSpPr>
        <p:spPr>
          <a:xfrm>
            <a:off x="2349109" y="2912442"/>
            <a:ext cx="659478" cy="276999"/>
          </a:xfrm>
          <a:prstGeom prst="rect">
            <a:avLst/>
          </a:prstGeom>
          <a:noFill/>
        </p:spPr>
        <p:txBody>
          <a:bodyPr wrap="square" rtlCol="0">
            <a:spAutoFit/>
          </a:bodyPr>
          <a:lstStyle/>
          <a:p>
            <a:pPr algn="ctr"/>
            <a:r>
              <a:rPr lang="en-US" sz="1200" dirty="0">
                <a:solidFill>
                  <a:srgbClr val="FFFFFF"/>
                </a:solidFill>
                <a:latin typeface="Arial" panose="020B0604020202020204" pitchFamily="34" charset="0"/>
                <a:cs typeface="Arial" panose="020B0604020202020204" pitchFamily="34" charset="0"/>
              </a:rPr>
              <a:t>10 µm</a:t>
            </a:r>
          </a:p>
        </p:txBody>
      </p:sp>
      <p:sp>
        <p:nvSpPr>
          <p:cNvPr id="22" name="TextBox 21">
            <a:extLst>
              <a:ext uri="{FF2B5EF4-FFF2-40B4-BE49-F238E27FC236}">
                <a16:creationId xmlns:a16="http://schemas.microsoft.com/office/drawing/2014/main" id="{5F8876E1-9644-447E-A06D-0432C32349FF}"/>
              </a:ext>
            </a:extLst>
          </p:cNvPr>
          <p:cNvSpPr txBox="1"/>
          <p:nvPr/>
        </p:nvSpPr>
        <p:spPr>
          <a:xfrm>
            <a:off x="5300405" y="2912441"/>
            <a:ext cx="659478" cy="276999"/>
          </a:xfrm>
          <a:prstGeom prst="rect">
            <a:avLst/>
          </a:prstGeom>
          <a:noFill/>
        </p:spPr>
        <p:txBody>
          <a:bodyPr wrap="square" rtlCol="0">
            <a:spAutoFit/>
          </a:bodyPr>
          <a:lstStyle/>
          <a:p>
            <a:pPr algn="ctr"/>
            <a:r>
              <a:rPr lang="en-US" sz="1200" dirty="0">
                <a:solidFill>
                  <a:srgbClr val="FFFFFF"/>
                </a:solidFill>
                <a:latin typeface="Arial" panose="020B0604020202020204" pitchFamily="34" charset="0"/>
                <a:cs typeface="Arial" panose="020B0604020202020204" pitchFamily="34" charset="0"/>
              </a:rPr>
              <a:t>2 µm</a:t>
            </a:r>
          </a:p>
        </p:txBody>
      </p:sp>
      <p:sp>
        <p:nvSpPr>
          <p:cNvPr id="23" name="TextBox 22">
            <a:extLst>
              <a:ext uri="{FF2B5EF4-FFF2-40B4-BE49-F238E27FC236}">
                <a16:creationId xmlns:a16="http://schemas.microsoft.com/office/drawing/2014/main" id="{68BF7D15-EB54-4B3E-B333-21E11AE7D4D2}"/>
              </a:ext>
            </a:extLst>
          </p:cNvPr>
          <p:cNvSpPr txBox="1"/>
          <p:nvPr/>
        </p:nvSpPr>
        <p:spPr>
          <a:xfrm>
            <a:off x="8028228" y="2912440"/>
            <a:ext cx="905811" cy="276999"/>
          </a:xfrm>
          <a:prstGeom prst="rect">
            <a:avLst/>
          </a:prstGeom>
          <a:noFill/>
        </p:spPr>
        <p:txBody>
          <a:bodyPr wrap="square" rtlCol="0">
            <a:spAutoFit/>
          </a:bodyPr>
          <a:lstStyle/>
          <a:p>
            <a:pPr algn="ctr"/>
            <a:r>
              <a:rPr lang="en-US" sz="1200" dirty="0">
                <a:solidFill>
                  <a:srgbClr val="FFFFFF"/>
                </a:solidFill>
                <a:latin typeface="Arial" panose="020B0604020202020204" pitchFamily="34" charset="0"/>
                <a:cs typeface="Arial" panose="020B0604020202020204" pitchFamily="34" charset="0"/>
              </a:rPr>
              <a:t>200 nm</a:t>
            </a:r>
          </a:p>
        </p:txBody>
      </p:sp>
      <p:pic>
        <p:nvPicPr>
          <p:cNvPr id="35" name="Picture 34" descr="A picture containing black&#10;&#10;Description automatically generated">
            <a:extLst>
              <a:ext uri="{FF2B5EF4-FFF2-40B4-BE49-F238E27FC236}">
                <a16:creationId xmlns:a16="http://schemas.microsoft.com/office/drawing/2014/main" id="{604B2B0E-D232-424A-B1DB-CFD3A09E4BE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446" y="3774844"/>
            <a:ext cx="2712720" cy="1842085"/>
          </a:xfrm>
          <a:prstGeom prst="rect">
            <a:avLst/>
          </a:prstGeom>
        </p:spPr>
      </p:pic>
      <p:pic>
        <p:nvPicPr>
          <p:cNvPr id="36" name="Picture 35">
            <a:extLst>
              <a:ext uri="{FF2B5EF4-FFF2-40B4-BE49-F238E27FC236}">
                <a16:creationId xmlns:a16="http://schemas.microsoft.com/office/drawing/2014/main" id="{E58C0568-CCA2-46E6-ACFE-1DD5348F639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3247163" y="3770034"/>
            <a:ext cx="2712720" cy="1842085"/>
          </a:xfrm>
          <a:prstGeom prst="rect">
            <a:avLst/>
          </a:prstGeom>
        </p:spPr>
      </p:pic>
      <p:pic>
        <p:nvPicPr>
          <p:cNvPr id="37" name="Picture 36" descr="A close up of a logo&#10;&#10;Description automatically generated">
            <a:extLst>
              <a:ext uri="{FF2B5EF4-FFF2-40B4-BE49-F238E27FC236}">
                <a16:creationId xmlns:a16="http://schemas.microsoft.com/office/drawing/2014/main" id="{A18F2A28-CF4D-4CCF-B7B7-99BE32A27EB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6152880" y="3770034"/>
            <a:ext cx="2712720" cy="1842085"/>
          </a:xfrm>
          <a:prstGeom prst="rect">
            <a:avLst/>
          </a:prstGeom>
        </p:spPr>
      </p:pic>
      <p:cxnSp>
        <p:nvCxnSpPr>
          <p:cNvPr id="38" name="Straight Connector 37">
            <a:extLst>
              <a:ext uri="{FF2B5EF4-FFF2-40B4-BE49-F238E27FC236}">
                <a16:creationId xmlns:a16="http://schemas.microsoft.com/office/drawing/2014/main" id="{635956F0-BED9-49C5-A801-B4B658913651}"/>
              </a:ext>
            </a:extLst>
          </p:cNvPr>
          <p:cNvCxnSpPr/>
          <p:nvPr/>
        </p:nvCxnSpPr>
        <p:spPr>
          <a:xfrm>
            <a:off x="2479604" y="5284261"/>
            <a:ext cx="455033" cy="0"/>
          </a:xfrm>
          <a:prstGeom prst="line">
            <a:avLst/>
          </a:prstGeom>
          <a:ln w="381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0F40A7A-DE49-4EBC-AF6C-B59FEF36D89A}"/>
              </a:ext>
            </a:extLst>
          </p:cNvPr>
          <p:cNvCxnSpPr/>
          <p:nvPr/>
        </p:nvCxnSpPr>
        <p:spPr>
          <a:xfrm>
            <a:off x="5463162" y="5284261"/>
            <a:ext cx="374904" cy="0"/>
          </a:xfrm>
          <a:prstGeom prst="line">
            <a:avLst/>
          </a:prstGeom>
          <a:ln w="381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F54F062-7A23-4FCA-A61C-608F75CD9DA3}"/>
              </a:ext>
            </a:extLst>
          </p:cNvPr>
          <p:cNvCxnSpPr/>
          <p:nvPr/>
        </p:nvCxnSpPr>
        <p:spPr>
          <a:xfrm>
            <a:off x="8307394" y="5289765"/>
            <a:ext cx="365760" cy="0"/>
          </a:xfrm>
          <a:prstGeom prst="line">
            <a:avLst/>
          </a:prstGeom>
          <a:ln w="3810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FF203F71-DF9B-4EA8-B793-BE7E9841FF77}"/>
              </a:ext>
            </a:extLst>
          </p:cNvPr>
          <p:cNvSpPr txBox="1"/>
          <p:nvPr/>
        </p:nvSpPr>
        <p:spPr>
          <a:xfrm>
            <a:off x="2358253" y="5289766"/>
            <a:ext cx="659478" cy="276999"/>
          </a:xfrm>
          <a:prstGeom prst="rect">
            <a:avLst/>
          </a:prstGeom>
          <a:noFill/>
        </p:spPr>
        <p:txBody>
          <a:bodyPr wrap="square" rtlCol="0">
            <a:spAutoFit/>
          </a:bodyPr>
          <a:lstStyle/>
          <a:p>
            <a:pPr algn="ctr"/>
            <a:r>
              <a:rPr lang="en-US" sz="1200" dirty="0">
                <a:solidFill>
                  <a:srgbClr val="FFFFFF"/>
                </a:solidFill>
                <a:latin typeface="Arial" panose="020B0604020202020204" pitchFamily="34" charset="0"/>
                <a:cs typeface="Arial" panose="020B0604020202020204" pitchFamily="34" charset="0"/>
              </a:rPr>
              <a:t>10 µm</a:t>
            </a:r>
          </a:p>
        </p:txBody>
      </p:sp>
      <p:sp>
        <p:nvSpPr>
          <p:cNvPr id="42" name="TextBox 41">
            <a:extLst>
              <a:ext uri="{FF2B5EF4-FFF2-40B4-BE49-F238E27FC236}">
                <a16:creationId xmlns:a16="http://schemas.microsoft.com/office/drawing/2014/main" id="{84C87B8B-62DE-4FAA-B607-190C0E031E26}"/>
              </a:ext>
            </a:extLst>
          </p:cNvPr>
          <p:cNvSpPr txBox="1"/>
          <p:nvPr/>
        </p:nvSpPr>
        <p:spPr>
          <a:xfrm>
            <a:off x="5309549" y="5289765"/>
            <a:ext cx="659478" cy="276999"/>
          </a:xfrm>
          <a:prstGeom prst="rect">
            <a:avLst/>
          </a:prstGeom>
          <a:noFill/>
        </p:spPr>
        <p:txBody>
          <a:bodyPr wrap="square" rtlCol="0">
            <a:spAutoFit/>
          </a:bodyPr>
          <a:lstStyle/>
          <a:p>
            <a:pPr algn="ctr"/>
            <a:r>
              <a:rPr lang="en-US" sz="1200" dirty="0">
                <a:solidFill>
                  <a:srgbClr val="FFFFFF"/>
                </a:solidFill>
                <a:latin typeface="Arial" panose="020B0604020202020204" pitchFamily="34" charset="0"/>
                <a:cs typeface="Arial" panose="020B0604020202020204" pitchFamily="34" charset="0"/>
              </a:rPr>
              <a:t>2 µm</a:t>
            </a:r>
          </a:p>
        </p:txBody>
      </p:sp>
      <p:sp>
        <p:nvSpPr>
          <p:cNvPr id="43" name="TextBox 42">
            <a:extLst>
              <a:ext uri="{FF2B5EF4-FFF2-40B4-BE49-F238E27FC236}">
                <a16:creationId xmlns:a16="http://schemas.microsoft.com/office/drawing/2014/main" id="{8808C011-F2EB-45D5-B9A2-1CF3AD9A23BF}"/>
              </a:ext>
            </a:extLst>
          </p:cNvPr>
          <p:cNvSpPr txBox="1"/>
          <p:nvPr/>
        </p:nvSpPr>
        <p:spPr>
          <a:xfrm>
            <a:off x="8037372" y="5289764"/>
            <a:ext cx="905811" cy="276999"/>
          </a:xfrm>
          <a:prstGeom prst="rect">
            <a:avLst/>
          </a:prstGeom>
          <a:noFill/>
        </p:spPr>
        <p:txBody>
          <a:bodyPr wrap="square" rtlCol="0">
            <a:spAutoFit/>
          </a:bodyPr>
          <a:lstStyle/>
          <a:p>
            <a:pPr algn="ctr"/>
            <a:r>
              <a:rPr lang="en-US" sz="1200" dirty="0">
                <a:solidFill>
                  <a:srgbClr val="FFFFFF"/>
                </a:solidFill>
                <a:latin typeface="Arial" panose="020B0604020202020204" pitchFamily="34" charset="0"/>
                <a:cs typeface="Arial" panose="020B0604020202020204" pitchFamily="34" charset="0"/>
              </a:rPr>
              <a:t>200 nm</a:t>
            </a:r>
          </a:p>
        </p:txBody>
      </p:sp>
      <p:sp>
        <p:nvSpPr>
          <p:cNvPr id="44" name="TextBox 43">
            <a:extLst>
              <a:ext uri="{FF2B5EF4-FFF2-40B4-BE49-F238E27FC236}">
                <a16:creationId xmlns:a16="http://schemas.microsoft.com/office/drawing/2014/main" id="{58E1685F-BBCC-46EA-918D-AE733766731F}"/>
              </a:ext>
            </a:extLst>
          </p:cNvPr>
          <p:cNvSpPr txBox="1"/>
          <p:nvPr/>
        </p:nvSpPr>
        <p:spPr>
          <a:xfrm>
            <a:off x="192585" y="5673303"/>
            <a:ext cx="9268897"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Confirmed to be flat and without any pores</a:t>
            </a:r>
          </a:p>
          <a:p>
            <a:pPr marL="285750" indent="-285750">
              <a:buFont typeface="Arial" panose="020B0604020202020204" pitchFamily="34" charset="0"/>
              <a:buChar char="•"/>
            </a:pPr>
            <a:r>
              <a:rPr lang="en-US" dirty="0"/>
              <a:t>Same morphology with increased concentrations of initiator and catalyst for faster gelation</a:t>
            </a:r>
          </a:p>
        </p:txBody>
      </p:sp>
      <p:grpSp>
        <p:nvGrpSpPr>
          <p:cNvPr id="53" name="Group 52">
            <a:extLst>
              <a:ext uri="{FF2B5EF4-FFF2-40B4-BE49-F238E27FC236}">
                <a16:creationId xmlns:a16="http://schemas.microsoft.com/office/drawing/2014/main" id="{1E378F6C-2033-4BFC-ABDE-045B0EDAEB21}"/>
              </a:ext>
            </a:extLst>
          </p:cNvPr>
          <p:cNvGrpSpPr/>
          <p:nvPr/>
        </p:nvGrpSpPr>
        <p:grpSpPr>
          <a:xfrm>
            <a:off x="0" y="1148316"/>
            <a:ext cx="9144000" cy="5171319"/>
            <a:chOff x="7223499" y="-453464"/>
            <a:chExt cx="9144000" cy="4783417"/>
          </a:xfrm>
        </p:grpSpPr>
        <p:sp>
          <p:nvSpPr>
            <p:cNvPr id="54" name="Rectangle 53">
              <a:extLst>
                <a:ext uri="{FF2B5EF4-FFF2-40B4-BE49-F238E27FC236}">
                  <a16:creationId xmlns:a16="http://schemas.microsoft.com/office/drawing/2014/main" id="{C26AB83D-D59A-4D23-965B-4B02F9140D03}"/>
                </a:ext>
              </a:extLst>
            </p:cNvPr>
            <p:cNvSpPr/>
            <p:nvPr/>
          </p:nvSpPr>
          <p:spPr>
            <a:xfrm>
              <a:off x="7223499" y="-453464"/>
              <a:ext cx="9144000" cy="47834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60463E84-0DEF-43E6-9BE0-85029F53403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452948" y="61176"/>
              <a:ext cx="4626349" cy="3645562"/>
            </a:xfrm>
            <a:prstGeom prst="rect">
              <a:avLst/>
            </a:prstGeom>
          </p:spPr>
        </p:pic>
        <p:sp>
          <p:nvSpPr>
            <p:cNvPr id="56" name="직사각형 11">
              <a:extLst>
                <a:ext uri="{FF2B5EF4-FFF2-40B4-BE49-F238E27FC236}">
                  <a16:creationId xmlns:a16="http://schemas.microsoft.com/office/drawing/2014/main" id="{5A7E7503-7231-4D47-B444-62BC6F88A9C7}"/>
                </a:ext>
              </a:extLst>
            </p:cNvPr>
            <p:cNvSpPr/>
            <p:nvPr/>
          </p:nvSpPr>
          <p:spPr>
            <a:xfrm>
              <a:off x="10090450" y="3691174"/>
              <a:ext cx="3351344" cy="213517"/>
            </a:xfrm>
            <a:prstGeom prst="rect">
              <a:avLst/>
            </a:prstGeom>
          </p:spPr>
          <p:txBody>
            <a:bodyPr wrap="square">
              <a:spAutoFit/>
            </a:bodyPr>
            <a:lstStyle/>
            <a:p>
              <a:r>
                <a:rPr lang="en-US" sz="900" dirty="0">
                  <a:latin typeface="Calibri" charset="0"/>
                  <a:ea typeface="Calibri" charset="0"/>
                  <a:cs typeface="Calibri" charset="0"/>
                </a:rPr>
                <a:t>A. </a:t>
              </a:r>
              <a:r>
                <a:rPr lang="en-US" sz="900" dirty="0" err="1">
                  <a:latin typeface="Calibri" charset="0"/>
                  <a:ea typeface="Calibri" charset="0"/>
                  <a:cs typeface="Calibri" charset="0"/>
                </a:rPr>
                <a:t>Denisin</a:t>
              </a:r>
              <a:r>
                <a:rPr lang="en-US" sz="900" dirty="0">
                  <a:latin typeface="Calibri" charset="0"/>
                  <a:ea typeface="Calibri" charset="0"/>
                  <a:cs typeface="Calibri" charset="0"/>
                </a:rPr>
                <a:t> and B. Pruitt</a:t>
              </a:r>
              <a:r>
                <a:rPr lang="de-DE" sz="900" dirty="0">
                  <a:latin typeface="Calibri" charset="0"/>
                  <a:ea typeface="Calibri" charset="0"/>
                  <a:cs typeface="Calibri" charset="0"/>
                </a:rPr>
                <a:t>, </a:t>
              </a:r>
              <a:r>
                <a:rPr lang="de-DE" sz="900" i="1" dirty="0">
                  <a:latin typeface="Calibri" charset="0"/>
                  <a:ea typeface="Calibri" charset="0"/>
                  <a:cs typeface="Calibri" charset="0"/>
                </a:rPr>
                <a:t>ACS Appl. Mater. Interfaces</a:t>
              </a:r>
              <a:r>
                <a:rPr lang="de-DE" sz="900" dirty="0">
                  <a:latin typeface="Calibri" charset="0"/>
                  <a:ea typeface="Calibri" charset="0"/>
                  <a:cs typeface="Calibri" charset="0"/>
                </a:rPr>
                <a:t> </a:t>
              </a:r>
              <a:r>
                <a:rPr lang="de-DE" sz="900" b="1" dirty="0">
                  <a:latin typeface="Calibri" charset="0"/>
                  <a:ea typeface="Calibri" charset="0"/>
                  <a:cs typeface="Calibri" charset="0"/>
                </a:rPr>
                <a:t>8</a:t>
              </a:r>
              <a:r>
                <a:rPr lang="de-DE" sz="900" dirty="0">
                  <a:latin typeface="Calibri" charset="0"/>
                  <a:ea typeface="Calibri" charset="0"/>
                  <a:cs typeface="Calibri" charset="0"/>
                </a:rPr>
                <a:t>, 21893 (2016)</a:t>
              </a:r>
              <a:endParaRPr lang="en-US" sz="900" dirty="0">
                <a:latin typeface="Calibri" charset="0"/>
                <a:ea typeface="Calibri" charset="0"/>
                <a:cs typeface="Calibri" charset="0"/>
              </a:endParaRPr>
            </a:p>
          </p:txBody>
        </p:sp>
      </p:grpSp>
    </p:spTree>
    <p:extLst>
      <p:ext uri="{BB962C8B-B14F-4D97-AF65-F5344CB8AC3E}">
        <p14:creationId xmlns:p14="http://schemas.microsoft.com/office/powerpoint/2010/main" val="1068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C59DBE-AC68-4942-AB34-0BDEA6341563}"/>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314927" y="1547033"/>
            <a:ext cx="8514146" cy="3593806"/>
          </a:xfrm>
          <a:prstGeom prst="rect">
            <a:avLst/>
          </a:prstGeom>
          <a:ln>
            <a:noFill/>
          </a:ln>
          <a:extLst>
            <a:ext uri="{53640926-AAD7-44D8-BBD7-CCE9431645EC}">
              <a14:shadowObscured xmlns:a14="http://schemas.microsoft.com/office/drawing/2010/main"/>
            </a:ext>
          </a:extLst>
        </p:spPr>
      </p:pic>
      <p:pic>
        <p:nvPicPr>
          <p:cNvPr id="7" name="图片 3">
            <a:extLst>
              <a:ext uri="{FF2B5EF4-FFF2-40B4-BE49-F238E27FC236}">
                <a16:creationId xmlns:a16="http://schemas.microsoft.com/office/drawing/2014/main" id="{91B7E50F-3AF4-45C9-A571-1EAF3F66AD2B}"/>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4" name="Title 1">
            <a:extLst>
              <a:ext uri="{FF2B5EF4-FFF2-40B4-BE49-F238E27FC236}">
                <a16:creationId xmlns:a16="http://schemas.microsoft.com/office/drawing/2014/main" id="{48895DFC-C40A-4CD0-9CFF-5682A1D55290}"/>
              </a:ext>
            </a:extLst>
          </p:cNvPr>
          <p:cNvSpPr txBox="1">
            <a:spLocks/>
          </p:cNvSpPr>
          <p:nvPr/>
        </p:nvSpPr>
        <p:spPr>
          <a:xfrm>
            <a:off x="0" y="94066"/>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Swelling-Induced Formation of Buckling Patterns</a:t>
            </a:r>
          </a:p>
        </p:txBody>
      </p:sp>
      <p:sp>
        <p:nvSpPr>
          <p:cNvPr id="23" name="TextBox 22">
            <a:extLst>
              <a:ext uri="{FF2B5EF4-FFF2-40B4-BE49-F238E27FC236}">
                <a16:creationId xmlns:a16="http://schemas.microsoft.com/office/drawing/2014/main" id="{3123FF15-F1CC-4975-8F62-68483F58C7ED}"/>
              </a:ext>
            </a:extLst>
          </p:cNvPr>
          <p:cNvSpPr txBox="1"/>
          <p:nvPr/>
        </p:nvSpPr>
        <p:spPr>
          <a:xfrm>
            <a:off x="2339165" y="1309784"/>
            <a:ext cx="1531088" cy="353943"/>
          </a:xfrm>
          <a:prstGeom prst="rect">
            <a:avLst/>
          </a:prstGeom>
          <a:noFill/>
        </p:spPr>
        <p:txBody>
          <a:bodyPr wrap="square" rtlCol="0">
            <a:spAutoFit/>
          </a:bodyPr>
          <a:lstStyle/>
          <a:p>
            <a:r>
              <a:rPr lang="en-US" sz="1700" dirty="0">
                <a:solidFill>
                  <a:srgbClr val="8E0000"/>
                </a:solidFill>
              </a:rPr>
              <a:t>Wet </a:t>
            </a:r>
            <a:r>
              <a:rPr lang="en-US" sz="1700" dirty="0">
                <a:solidFill>
                  <a:srgbClr val="8E0000"/>
                </a:solidFill>
                <a:sym typeface="Wingdings" panose="05000000000000000000" pitchFamily="2" charset="2"/>
              </a:rPr>
              <a:t> Dry</a:t>
            </a:r>
            <a:endParaRPr lang="en-US" sz="1700" dirty="0">
              <a:solidFill>
                <a:srgbClr val="8E0000"/>
              </a:solidFill>
            </a:endParaRPr>
          </a:p>
        </p:txBody>
      </p:sp>
      <p:grpSp>
        <p:nvGrpSpPr>
          <p:cNvPr id="25" name="Group 24">
            <a:extLst>
              <a:ext uri="{FF2B5EF4-FFF2-40B4-BE49-F238E27FC236}">
                <a16:creationId xmlns:a16="http://schemas.microsoft.com/office/drawing/2014/main" id="{10FAB985-3465-43FF-BD1F-C1507395B13A}"/>
              </a:ext>
            </a:extLst>
          </p:cNvPr>
          <p:cNvGrpSpPr/>
          <p:nvPr/>
        </p:nvGrpSpPr>
        <p:grpSpPr>
          <a:xfrm>
            <a:off x="3848987" y="2112292"/>
            <a:ext cx="3819263" cy="2463287"/>
            <a:chOff x="3848987" y="2197356"/>
            <a:chExt cx="3819263" cy="2463287"/>
          </a:xfrm>
        </p:grpSpPr>
        <p:grpSp>
          <p:nvGrpSpPr>
            <p:cNvPr id="22" name="Group 21">
              <a:extLst>
                <a:ext uri="{FF2B5EF4-FFF2-40B4-BE49-F238E27FC236}">
                  <a16:creationId xmlns:a16="http://schemas.microsoft.com/office/drawing/2014/main" id="{78A3F8DB-899F-4C1C-9FA8-9E8D6C55478A}"/>
                </a:ext>
              </a:extLst>
            </p:cNvPr>
            <p:cNvGrpSpPr/>
            <p:nvPr/>
          </p:nvGrpSpPr>
          <p:grpSpPr>
            <a:xfrm>
              <a:off x="3848987" y="2197356"/>
              <a:ext cx="3819263" cy="2463287"/>
              <a:chOff x="3554243" y="1285944"/>
              <a:chExt cx="3819263" cy="2463287"/>
            </a:xfrm>
          </p:grpSpPr>
          <p:pic>
            <p:nvPicPr>
              <p:cNvPr id="17" name="Picture 16" descr="A picture containing wall, photo, black, white&#10;&#10;Description automatically generated">
                <a:extLst>
                  <a:ext uri="{FF2B5EF4-FFF2-40B4-BE49-F238E27FC236}">
                    <a16:creationId xmlns:a16="http://schemas.microsoft.com/office/drawing/2014/main" id="{FD0F0561-7AD5-4DAE-98EF-75544ED3DEB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554243" y="1285944"/>
                <a:ext cx="3764312" cy="2463287"/>
              </a:xfrm>
              <a:prstGeom prst="rect">
                <a:avLst/>
              </a:prstGeom>
            </p:spPr>
          </p:pic>
          <p:cxnSp>
            <p:nvCxnSpPr>
              <p:cNvPr id="19" name="Straight Connector 18">
                <a:extLst>
                  <a:ext uri="{FF2B5EF4-FFF2-40B4-BE49-F238E27FC236}">
                    <a16:creationId xmlns:a16="http://schemas.microsoft.com/office/drawing/2014/main" id="{E5E77FD1-4730-4EDE-8FAC-FC40C01DC4EE}"/>
                  </a:ext>
                </a:extLst>
              </p:cNvPr>
              <p:cNvCxnSpPr/>
              <p:nvPr/>
            </p:nvCxnSpPr>
            <p:spPr>
              <a:xfrm>
                <a:off x="6712679" y="3418698"/>
                <a:ext cx="448056"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DAD5A56-4E31-4CDD-8761-A023FBFB7986}"/>
                  </a:ext>
                </a:extLst>
              </p:cNvPr>
              <p:cNvSpPr txBox="1"/>
              <p:nvPr/>
            </p:nvSpPr>
            <p:spPr>
              <a:xfrm>
                <a:off x="6658891" y="3403054"/>
                <a:ext cx="714615" cy="292388"/>
              </a:xfrm>
              <a:prstGeom prst="rect">
                <a:avLst/>
              </a:prstGeom>
              <a:noFill/>
            </p:spPr>
            <p:txBody>
              <a:bodyPr wrap="square" rtlCol="0">
                <a:spAutoFit/>
              </a:bodyPr>
              <a:lstStyle/>
              <a:p>
                <a:r>
                  <a:rPr lang="en-US" sz="1300" dirty="0">
                    <a:solidFill>
                      <a:schemeClr val="bg1"/>
                    </a:solidFill>
                    <a:latin typeface="Arial" panose="020B0604020202020204" pitchFamily="34" charset="0"/>
                    <a:cs typeface="Arial" panose="020B0604020202020204" pitchFamily="34" charset="0"/>
                  </a:rPr>
                  <a:t>5 µm</a:t>
                </a:r>
              </a:p>
            </p:txBody>
          </p:sp>
        </p:grpSp>
        <p:sp>
          <p:nvSpPr>
            <p:cNvPr id="24" name="TextBox 23">
              <a:extLst>
                <a:ext uri="{FF2B5EF4-FFF2-40B4-BE49-F238E27FC236}">
                  <a16:creationId xmlns:a16="http://schemas.microsoft.com/office/drawing/2014/main" id="{A2171EFC-C166-4159-B38D-088D9B2BBCAB}"/>
                </a:ext>
              </a:extLst>
            </p:cNvPr>
            <p:cNvSpPr txBox="1"/>
            <p:nvPr/>
          </p:nvSpPr>
          <p:spPr>
            <a:xfrm>
              <a:off x="3880886" y="2232832"/>
              <a:ext cx="2562446" cy="615553"/>
            </a:xfrm>
            <a:prstGeom prst="rect">
              <a:avLst/>
            </a:prstGeom>
            <a:noFill/>
          </p:spPr>
          <p:txBody>
            <a:bodyPr wrap="square" rtlCol="0">
              <a:spAutoFit/>
            </a:bodyPr>
            <a:lstStyle/>
            <a:p>
              <a:r>
                <a:rPr lang="en-US" sz="1700" dirty="0">
                  <a:solidFill>
                    <a:schemeClr val="bg1"/>
                  </a:solidFill>
                </a:rPr>
                <a:t>Under 5 min hydration – ESEM</a:t>
              </a:r>
            </a:p>
          </p:txBody>
        </p:sp>
      </p:grpSp>
      <p:sp>
        <p:nvSpPr>
          <p:cNvPr id="26" name="TextBox 25">
            <a:extLst>
              <a:ext uri="{FF2B5EF4-FFF2-40B4-BE49-F238E27FC236}">
                <a16:creationId xmlns:a16="http://schemas.microsoft.com/office/drawing/2014/main" id="{EBFC7FDB-05D4-4F23-895B-ED84BA838FF0}"/>
              </a:ext>
            </a:extLst>
          </p:cNvPr>
          <p:cNvSpPr txBox="1"/>
          <p:nvPr/>
        </p:nvSpPr>
        <p:spPr>
          <a:xfrm>
            <a:off x="396160" y="5265699"/>
            <a:ext cx="810081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Wrinkle features form with decreased wavelength and increased amplitude as the substrate is compressed under dehydration</a:t>
            </a:r>
          </a:p>
          <a:p>
            <a:pPr marL="285750" indent="-285750">
              <a:buFont typeface="Arial" panose="020B0604020202020204" pitchFamily="34" charset="0"/>
              <a:buChar char="•"/>
            </a:pPr>
            <a:r>
              <a:rPr lang="en-US" dirty="0"/>
              <a:t>Strain is applied </a:t>
            </a:r>
            <a:r>
              <a:rPr lang="en-US" dirty="0" err="1"/>
              <a:t>isotropically</a:t>
            </a:r>
            <a:r>
              <a:rPr lang="en-US" dirty="0"/>
              <a:t> in all </a:t>
            </a:r>
            <a:r>
              <a:rPr lang="en-US" i="1" dirty="0"/>
              <a:t>x</a:t>
            </a:r>
            <a:r>
              <a:rPr lang="en-US" dirty="0"/>
              <a:t>, </a:t>
            </a:r>
            <a:r>
              <a:rPr lang="en-US" i="1" dirty="0"/>
              <a:t>y</a:t>
            </a:r>
            <a:r>
              <a:rPr lang="en-US" dirty="0"/>
              <a:t>, and </a:t>
            </a:r>
            <a:r>
              <a:rPr lang="en-US" i="1" dirty="0"/>
              <a:t>z</a:t>
            </a:r>
            <a:r>
              <a:rPr lang="en-US" dirty="0"/>
              <a:t> directions</a:t>
            </a:r>
          </a:p>
        </p:txBody>
      </p:sp>
      <p:sp>
        <p:nvSpPr>
          <p:cNvPr id="34" name="Rectangle 33">
            <a:extLst>
              <a:ext uri="{FF2B5EF4-FFF2-40B4-BE49-F238E27FC236}">
                <a16:creationId xmlns:a16="http://schemas.microsoft.com/office/drawing/2014/main" id="{2541FCC5-AD72-480D-AB4D-FE110F33BCE7}"/>
              </a:ext>
            </a:extLst>
          </p:cNvPr>
          <p:cNvSpPr/>
          <p:nvPr/>
        </p:nvSpPr>
        <p:spPr>
          <a:xfrm>
            <a:off x="0" y="1052623"/>
            <a:ext cx="9144000" cy="5267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22FAD07-A8D9-4981-B231-D8EBC6C644B5}"/>
              </a:ext>
            </a:extLst>
          </p:cNvPr>
          <p:cNvSpPr txBox="1"/>
          <p:nvPr/>
        </p:nvSpPr>
        <p:spPr>
          <a:xfrm>
            <a:off x="4572000" y="2009108"/>
            <a:ext cx="3543466" cy="2585323"/>
          </a:xfrm>
          <a:prstGeom prst="rect">
            <a:avLst/>
          </a:prstGeom>
          <a:noFill/>
        </p:spPr>
        <p:txBody>
          <a:bodyPr wrap="square" rtlCol="0">
            <a:spAutoFit/>
          </a:bodyPr>
          <a:lstStyle/>
          <a:p>
            <a:r>
              <a:rPr lang="en-US" dirty="0">
                <a:solidFill>
                  <a:srgbClr val="8E0000"/>
                </a:solidFill>
              </a:rPr>
              <a:t>PS – thermal</a:t>
            </a:r>
          </a:p>
          <a:p>
            <a:r>
              <a:rPr lang="en-US" dirty="0">
                <a:solidFill>
                  <a:srgbClr val="8E0000"/>
                </a:solidFill>
              </a:rPr>
              <a:t>PDMS – mechanical</a:t>
            </a:r>
          </a:p>
          <a:p>
            <a:r>
              <a:rPr lang="en-US" dirty="0">
                <a:solidFill>
                  <a:srgbClr val="8E0000"/>
                </a:solidFill>
              </a:rPr>
              <a:t>Hydrogel – swelling</a:t>
            </a:r>
          </a:p>
          <a:p>
            <a:endParaRPr lang="en-US" dirty="0">
              <a:solidFill>
                <a:srgbClr val="8E0000"/>
              </a:solidFill>
            </a:endParaRPr>
          </a:p>
          <a:p>
            <a:r>
              <a:rPr lang="en-US" dirty="0">
                <a:solidFill>
                  <a:srgbClr val="8E0000"/>
                </a:solidFill>
              </a:rPr>
              <a:t>Degree of </a:t>
            </a:r>
            <a:r>
              <a:rPr lang="en-US" u="sng" dirty="0">
                <a:solidFill>
                  <a:srgbClr val="8E0000"/>
                </a:solidFill>
              </a:rPr>
              <a:t>pre-strain</a:t>
            </a:r>
            <a:r>
              <a:rPr lang="en-US" dirty="0">
                <a:solidFill>
                  <a:srgbClr val="8E0000"/>
                </a:solidFill>
              </a:rPr>
              <a:t> comes from the amount of swelling </a:t>
            </a:r>
          </a:p>
          <a:p>
            <a:endParaRPr lang="en-US" dirty="0">
              <a:solidFill>
                <a:srgbClr val="8E0000"/>
              </a:solidFill>
              <a:sym typeface="Wingdings" panose="05000000000000000000" pitchFamily="2" charset="2"/>
            </a:endParaRPr>
          </a:p>
          <a:p>
            <a:r>
              <a:rPr lang="en-US" dirty="0">
                <a:solidFill>
                  <a:srgbClr val="8E0000"/>
                </a:solidFill>
                <a:sym typeface="Wingdings" panose="05000000000000000000" pitchFamily="2" charset="2"/>
              </a:rPr>
              <a:t>5 min hydration  60% volumetric expansion  </a:t>
            </a:r>
            <a:r>
              <a:rPr lang="en-US" b="1" i="1" dirty="0">
                <a:solidFill>
                  <a:srgbClr val="8E0000"/>
                </a:solidFill>
                <a:ea typeface="Arial" charset="0"/>
                <a:cs typeface="Arial" charset="0"/>
              </a:rPr>
              <a:t>ɛ</a:t>
            </a:r>
            <a:r>
              <a:rPr lang="en-US" b="1" baseline="-25000" dirty="0">
                <a:solidFill>
                  <a:srgbClr val="8E0000"/>
                </a:solidFill>
                <a:ea typeface="Arial" charset="0"/>
                <a:cs typeface="Arial" charset="0"/>
              </a:rPr>
              <a:t>pre</a:t>
            </a:r>
            <a:r>
              <a:rPr lang="en-US" b="1" dirty="0">
                <a:solidFill>
                  <a:srgbClr val="8E0000"/>
                </a:solidFill>
                <a:sym typeface="Wingdings" panose="05000000000000000000" pitchFamily="2" charset="2"/>
              </a:rPr>
              <a:t> = 0.6</a:t>
            </a:r>
            <a:endParaRPr lang="en-US" b="1" dirty="0">
              <a:solidFill>
                <a:srgbClr val="8E0000"/>
              </a:solidFill>
            </a:endParaRPr>
          </a:p>
        </p:txBody>
      </p:sp>
      <p:sp>
        <p:nvSpPr>
          <p:cNvPr id="31" name="Slide Number Placeholder 3">
            <a:extLst>
              <a:ext uri="{FF2B5EF4-FFF2-40B4-BE49-F238E27FC236}">
                <a16:creationId xmlns:a16="http://schemas.microsoft.com/office/drawing/2014/main" id="{D11AB982-B125-4648-9DF4-9583D1DA582B}"/>
              </a:ext>
            </a:extLst>
          </p:cNvPr>
          <p:cNvSpPr>
            <a:spLocks noGrp="1"/>
          </p:cNvSpPr>
          <p:nvPr>
            <p:ph type="sldNum" sz="quarter" idx="12"/>
          </p:nvPr>
        </p:nvSpPr>
        <p:spPr>
          <a:xfrm>
            <a:off x="8153400" y="6429251"/>
            <a:ext cx="533400" cy="307777"/>
          </a:xfrm>
        </p:spPr>
        <p:txBody>
          <a:bodyPr/>
          <a:lstStyle/>
          <a:p>
            <a:r>
              <a:rPr lang="en-US" dirty="0"/>
              <a:t>10</a:t>
            </a:r>
          </a:p>
        </p:txBody>
      </p:sp>
      <p:pic>
        <p:nvPicPr>
          <p:cNvPr id="33" name="Picture 32">
            <a:extLst>
              <a:ext uri="{FF2B5EF4-FFF2-40B4-BE49-F238E27FC236}">
                <a16:creationId xmlns:a16="http://schemas.microsoft.com/office/drawing/2014/main" id="{F0D9C11F-2E29-4A85-A998-812F8450521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45977" y="1262963"/>
            <a:ext cx="3441326" cy="4852721"/>
          </a:xfrm>
          <a:prstGeom prst="rect">
            <a:avLst/>
          </a:prstGeom>
        </p:spPr>
      </p:pic>
      <p:sp>
        <p:nvSpPr>
          <p:cNvPr id="29" name="직사각형 11">
            <a:extLst>
              <a:ext uri="{FF2B5EF4-FFF2-40B4-BE49-F238E27FC236}">
                <a16:creationId xmlns:a16="http://schemas.microsoft.com/office/drawing/2014/main" id="{41F0C023-DCC3-4595-B752-E0BE73D3A00D}"/>
              </a:ext>
            </a:extLst>
          </p:cNvPr>
          <p:cNvSpPr/>
          <p:nvPr/>
        </p:nvSpPr>
        <p:spPr>
          <a:xfrm>
            <a:off x="1519772" y="6085996"/>
            <a:ext cx="3019943" cy="230832"/>
          </a:xfrm>
          <a:prstGeom prst="rect">
            <a:avLst/>
          </a:prstGeom>
        </p:spPr>
        <p:txBody>
          <a:bodyPr wrap="square">
            <a:spAutoFit/>
          </a:bodyPr>
          <a:lstStyle/>
          <a:p>
            <a:r>
              <a:rPr lang="en-US" sz="900" dirty="0">
                <a:latin typeface="Calibri" charset="0"/>
                <a:ea typeface="Calibri" charset="0"/>
                <a:cs typeface="Calibri" charset="0"/>
              </a:rPr>
              <a:t>E. P. Chan and A. J. Crosby</a:t>
            </a:r>
            <a:r>
              <a:rPr lang="de-DE" sz="900" dirty="0">
                <a:latin typeface="Calibri" charset="0"/>
                <a:ea typeface="Calibri" charset="0"/>
                <a:cs typeface="Calibri" charset="0"/>
              </a:rPr>
              <a:t>, </a:t>
            </a:r>
            <a:r>
              <a:rPr lang="de-DE" sz="900" i="1" dirty="0">
                <a:latin typeface="Calibri" charset="0"/>
                <a:ea typeface="Calibri" charset="0"/>
                <a:cs typeface="Calibri" charset="0"/>
              </a:rPr>
              <a:t>Soft Matter </a:t>
            </a:r>
            <a:r>
              <a:rPr lang="de-DE" sz="900" b="1" dirty="0">
                <a:latin typeface="Calibri" charset="0"/>
                <a:ea typeface="Calibri" charset="0"/>
                <a:cs typeface="Calibri" charset="0"/>
              </a:rPr>
              <a:t>2</a:t>
            </a:r>
            <a:r>
              <a:rPr lang="de-DE" sz="900" dirty="0">
                <a:latin typeface="Calibri" charset="0"/>
                <a:ea typeface="Calibri" charset="0"/>
                <a:cs typeface="Calibri" charset="0"/>
              </a:rPr>
              <a:t>, 324 (2006)</a:t>
            </a:r>
            <a:endParaRPr lang="en-US" sz="900" dirty="0">
              <a:latin typeface="Calibri" charset="0"/>
              <a:ea typeface="Calibri" charset="0"/>
              <a:cs typeface="Calibri" charset="0"/>
            </a:endParaRPr>
          </a:p>
        </p:txBody>
      </p:sp>
    </p:spTree>
    <p:extLst>
      <p:ext uri="{BB962C8B-B14F-4D97-AF65-F5344CB8AC3E}">
        <p14:creationId xmlns:p14="http://schemas.microsoft.com/office/powerpoint/2010/main" val="89583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3"/>
                                        </p:tgtEl>
                                      </p:cBhvr>
                                    </p:animEffect>
                                    <p:set>
                                      <p:cBhvr>
                                        <p:cTn id="26" dur="1" fill="hold">
                                          <p:stCondLst>
                                            <p:cond delay="499"/>
                                          </p:stCondLst>
                                        </p:cTn>
                                        <p:tgtEl>
                                          <p:spTgt spid="3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0">
                                            <p:txEl>
                                              <p:pRg st="0" end="0"/>
                                            </p:txEl>
                                          </p:spTgt>
                                        </p:tgtEl>
                                      </p:cBhvr>
                                    </p:animEffect>
                                    <p:set>
                                      <p:cBhvr>
                                        <p:cTn id="32" dur="1" fill="hold">
                                          <p:stCondLst>
                                            <p:cond delay="499"/>
                                          </p:stCondLst>
                                        </p:cTn>
                                        <p:tgtEl>
                                          <p:spTgt spid="30">
                                            <p:txEl>
                                              <p:pRg st="0" end="0"/>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30">
                                            <p:txEl>
                                              <p:pRg st="1" end="1"/>
                                            </p:txEl>
                                          </p:spTgt>
                                        </p:tgtEl>
                                      </p:cBhvr>
                                    </p:animEffect>
                                    <p:set>
                                      <p:cBhvr>
                                        <p:cTn id="35" dur="1" fill="hold">
                                          <p:stCondLst>
                                            <p:cond delay="499"/>
                                          </p:stCondLst>
                                        </p:cTn>
                                        <p:tgtEl>
                                          <p:spTgt spid="30">
                                            <p:txEl>
                                              <p:pRg st="1" end="1"/>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0">
                                            <p:txEl>
                                              <p:pRg st="2" end="2"/>
                                            </p:txEl>
                                          </p:spTgt>
                                        </p:tgtEl>
                                      </p:cBhvr>
                                    </p:animEffect>
                                    <p:set>
                                      <p:cBhvr>
                                        <p:cTn id="38" dur="1" fill="hold">
                                          <p:stCondLst>
                                            <p:cond delay="499"/>
                                          </p:stCondLst>
                                        </p:cTn>
                                        <p:tgtEl>
                                          <p:spTgt spid="30">
                                            <p:txEl>
                                              <p:pRg st="2" end="2"/>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30">
                                            <p:txEl>
                                              <p:pRg st="4" end="4"/>
                                            </p:txEl>
                                          </p:spTgt>
                                        </p:tgtEl>
                                      </p:cBhvr>
                                    </p:animEffect>
                                    <p:set>
                                      <p:cBhvr>
                                        <p:cTn id="41" dur="1" fill="hold">
                                          <p:stCondLst>
                                            <p:cond delay="499"/>
                                          </p:stCondLst>
                                        </p:cTn>
                                        <p:tgtEl>
                                          <p:spTgt spid="30">
                                            <p:txEl>
                                              <p:pRg st="4" end="4"/>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30">
                                            <p:txEl>
                                              <p:pRg st="6" end="6"/>
                                            </p:txEl>
                                          </p:spTgt>
                                        </p:tgtEl>
                                      </p:cBhvr>
                                    </p:animEffect>
                                    <p:set>
                                      <p:cBhvr>
                                        <p:cTn id="44" dur="1" fill="hold">
                                          <p:stCondLst>
                                            <p:cond delay="499"/>
                                          </p:stCondLst>
                                        </p:cTn>
                                        <p:tgtEl>
                                          <p:spTgt spid="30">
                                            <p:txEl>
                                              <p:pRg st="6" end="6"/>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build="allAtOnce"/>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414D0ED7-37F7-4607-A171-0464A2AD020A}"/>
              </a:ext>
            </a:extLst>
          </p:cNvPr>
          <p:cNvGrpSpPr/>
          <p:nvPr/>
        </p:nvGrpSpPr>
        <p:grpSpPr>
          <a:xfrm>
            <a:off x="3812026" y="1653931"/>
            <a:ext cx="5592998" cy="4558250"/>
            <a:chOff x="3812026" y="1653931"/>
            <a:chExt cx="5592998" cy="4558250"/>
          </a:xfrm>
        </p:grpSpPr>
        <p:pic>
          <p:nvPicPr>
            <p:cNvPr id="46" name="Picture 45">
              <a:extLst>
                <a:ext uri="{FF2B5EF4-FFF2-40B4-BE49-F238E27FC236}">
                  <a16:creationId xmlns:a16="http://schemas.microsoft.com/office/drawing/2014/main" id="{20727A23-7A84-45BB-B1BB-1AD6F72DCAE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12026" y="2032776"/>
              <a:ext cx="3141046" cy="2003493"/>
            </a:xfrm>
            <a:prstGeom prst="rect">
              <a:avLst/>
            </a:prstGeom>
          </p:spPr>
        </p:pic>
        <p:pic>
          <p:nvPicPr>
            <p:cNvPr id="47" name="Picture 46">
              <a:extLst>
                <a:ext uri="{FF2B5EF4-FFF2-40B4-BE49-F238E27FC236}">
                  <a16:creationId xmlns:a16="http://schemas.microsoft.com/office/drawing/2014/main" id="{D575CCC4-4A50-43BB-AABA-DEF9536C23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12026" y="3675274"/>
              <a:ext cx="2984193" cy="2536907"/>
            </a:xfrm>
            <a:prstGeom prst="rect">
              <a:avLst/>
            </a:prstGeom>
          </p:spPr>
        </p:pic>
        <p:sp>
          <p:nvSpPr>
            <p:cNvPr id="12" name="TextBox 11">
              <a:extLst>
                <a:ext uri="{FF2B5EF4-FFF2-40B4-BE49-F238E27FC236}">
                  <a16:creationId xmlns:a16="http://schemas.microsoft.com/office/drawing/2014/main" id="{E080D1EB-ED17-4476-B617-0A94BEC3B370}"/>
                </a:ext>
              </a:extLst>
            </p:cNvPr>
            <p:cNvSpPr txBox="1"/>
            <p:nvPr/>
          </p:nvSpPr>
          <p:spPr>
            <a:xfrm>
              <a:off x="4094126" y="1653931"/>
              <a:ext cx="5310898" cy="400110"/>
            </a:xfrm>
            <a:prstGeom prst="rect">
              <a:avLst/>
            </a:prstGeom>
            <a:noFill/>
          </p:spPr>
          <p:txBody>
            <a:bodyPr wrap="square" rtlCol="0">
              <a:spAutoFit/>
            </a:bodyPr>
            <a:lstStyle/>
            <a:p>
              <a:r>
                <a:rPr lang="en-US" sz="2000" dirty="0"/>
                <a:t>Confocal Laser Scanning Microscopy (CLSM)</a:t>
              </a:r>
            </a:p>
          </p:txBody>
        </p:sp>
        <p:sp>
          <p:nvSpPr>
            <p:cNvPr id="13" name="TextBox 12">
              <a:extLst>
                <a:ext uri="{FF2B5EF4-FFF2-40B4-BE49-F238E27FC236}">
                  <a16:creationId xmlns:a16="http://schemas.microsoft.com/office/drawing/2014/main" id="{7F3DD4C8-F01B-48DD-BC36-6C94BF817922}"/>
                </a:ext>
              </a:extLst>
            </p:cNvPr>
            <p:cNvSpPr txBox="1"/>
            <p:nvPr/>
          </p:nvSpPr>
          <p:spPr>
            <a:xfrm>
              <a:off x="3876123" y="3680327"/>
              <a:ext cx="2156799" cy="426531"/>
            </a:xfrm>
            <a:prstGeom prst="rect">
              <a:avLst/>
            </a:prstGeom>
            <a:ln w="12700"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algn="ctr"/>
              <a:r>
                <a:rPr lang="en-US" dirty="0"/>
                <a:t>O</a:t>
              </a:r>
              <a:r>
                <a:rPr lang="en-US" baseline="-25000" dirty="0"/>
                <a:t>2</a:t>
              </a:r>
              <a:r>
                <a:rPr lang="en-US" dirty="0"/>
                <a:t> plasma treated</a:t>
              </a:r>
            </a:p>
          </p:txBody>
        </p:sp>
        <p:sp>
          <p:nvSpPr>
            <p:cNvPr id="14" name="TextBox 13">
              <a:extLst>
                <a:ext uri="{FF2B5EF4-FFF2-40B4-BE49-F238E27FC236}">
                  <a16:creationId xmlns:a16="http://schemas.microsoft.com/office/drawing/2014/main" id="{21607998-CEF0-4F16-9075-615F64F0ED81}"/>
                </a:ext>
              </a:extLst>
            </p:cNvPr>
            <p:cNvSpPr txBox="1"/>
            <p:nvPr/>
          </p:nvSpPr>
          <p:spPr>
            <a:xfrm>
              <a:off x="3876122" y="5722793"/>
              <a:ext cx="2156800" cy="426531"/>
            </a:xfrm>
            <a:prstGeom prst="rect">
              <a:avLst/>
            </a:prstGeom>
            <a:ln w="12700"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algn="ctr"/>
              <a:r>
                <a:rPr lang="en-US" dirty="0"/>
                <a:t>CHF</a:t>
              </a:r>
              <a:r>
                <a:rPr lang="en-US" baseline="-25000" dirty="0"/>
                <a:t>3</a:t>
              </a:r>
              <a:r>
                <a:rPr lang="en-US" dirty="0"/>
                <a:t> plasma treated</a:t>
              </a:r>
            </a:p>
          </p:txBody>
        </p:sp>
        <p:pic>
          <p:nvPicPr>
            <p:cNvPr id="26" name="Picture 25">
              <a:extLst>
                <a:ext uri="{FF2B5EF4-FFF2-40B4-BE49-F238E27FC236}">
                  <a16:creationId xmlns:a16="http://schemas.microsoft.com/office/drawing/2014/main" id="{E98E0E38-FB3D-4FD6-8369-34B2B549C0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461081" y="4036269"/>
              <a:ext cx="2513383" cy="2175912"/>
            </a:xfrm>
            <a:prstGeom prst="rect">
              <a:avLst/>
            </a:prstGeom>
          </p:spPr>
        </p:pic>
        <p:pic>
          <p:nvPicPr>
            <p:cNvPr id="27" name="Picture 26">
              <a:extLst>
                <a:ext uri="{FF2B5EF4-FFF2-40B4-BE49-F238E27FC236}">
                  <a16:creationId xmlns:a16="http://schemas.microsoft.com/office/drawing/2014/main" id="{B8F727CD-77AE-45E1-9A8D-9013DA67EA6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337146" y="4194782"/>
              <a:ext cx="461378" cy="1788718"/>
            </a:xfrm>
            <a:prstGeom prst="rect">
              <a:avLst/>
            </a:prstGeom>
          </p:spPr>
        </p:pic>
        <p:sp>
          <p:nvSpPr>
            <p:cNvPr id="28" name="TextBox 27">
              <a:extLst>
                <a:ext uri="{FF2B5EF4-FFF2-40B4-BE49-F238E27FC236}">
                  <a16:creationId xmlns:a16="http://schemas.microsoft.com/office/drawing/2014/main" id="{284B0F73-199F-4766-BEDA-0B8E5FD5A619}"/>
                </a:ext>
              </a:extLst>
            </p:cNvPr>
            <p:cNvSpPr txBox="1"/>
            <p:nvPr/>
          </p:nvSpPr>
          <p:spPr>
            <a:xfrm>
              <a:off x="8120731" y="3778774"/>
              <a:ext cx="1237642" cy="369332"/>
            </a:xfrm>
            <a:prstGeom prst="rect">
              <a:avLst/>
            </a:prstGeom>
            <a:noFill/>
          </p:spPr>
          <p:txBody>
            <a:bodyPr wrap="square" rtlCol="0">
              <a:spAutoFit/>
            </a:bodyPr>
            <a:lstStyle/>
            <a:p>
              <a:r>
                <a:rPr lang="en-US" dirty="0">
                  <a:solidFill>
                    <a:schemeClr val="bg1"/>
                  </a:solidFill>
                </a:rPr>
                <a:t>260</a:t>
              </a:r>
            </a:p>
          </p:txBody>
        </p:sp>
        <p:pic>
          <p:nvPicPr>
            <p:cNvPr id="29" name="Picture 28">
              <a:extLst>
                <a:ext uri="{FF2B5EF4-FFF2-40B4-BE49-F238E27FC236}">
                  <a16:creationId xmlns:a16="http://schemas.microsoft.com/office/drawing/2014/main" id="{DA01B06C-D835-4147-B399-47D34F186DB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69455" y="2032775"/>
              <a:ext cx="2605009" cy="2175912"/>
            </a:xfrm>
            <a:prstGeom prst="rect">
              <a:avLst/>
            </a:prstGeom>
          </p:spPr>
        </p:pic>
        <p:pic>
          <p:nvPicPr>
            <p:cNvPr id="30" name="Picture 29">
              <a:extLst>
                <a:ext uri="{FF2B5EF4-FFF2-40B4-BE49-F238E27FC236}">
                  <a16:creationId xmlns:a16="http://schemas.microsoft.com/office/drawing/2014/main" id="{AC7DFB9B-DB30-4C71-A1A0-56377DCD76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363256" y="2150304"/>
              <a:ext cx="435268" cy="1865834"/>
            </a:xfrm>
            <a:prstGeom prst="rect">
              <a:avLst/>
            </a:prstGeom>
          </p:spPr>
        </p:pic>
        <p:sp>
          <p:nvSpPr>
            <p:cNvPr id="42" name="Rectangle 41">
              <a:extLst>
                <a:ext uri="{FF2B5EF4-FFF2-40B4-BE49-F238E27FC236}">
                  <a16:creationId xmlns:a16="http://schemas.microsoft.com/office/drawing/2014/main" id="{1700ED1B-79DA-44F9-AA1B-C91D37B471AA}"/>
                </a:ext>
              </a:extLst>
            </p:cNvPr>
            <p:cNvSpPr/>
            <p:nvPr/>
          </p:nvSpPr>
          <p:spPr>
            <a:xfrm>
              <a:off x="5752547" y="2319686"/>
              <a:ext cx="884281" cy="39872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D946644-62E4-423A-A601-25CF4ED7C966}"/>
                </a:ext>
              </a:extLst>
            </p:cNvPr>
            <p:cNvSpPr/>
            <p:nvPr/>
          </p:nvSpPr>
          <p:spPr>
            <a:xfrm>
              <a:off x="6108936" y="3147805"/>
              <a:ext cx="449384" cy="39872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1F43FC2-2FDB-4710-8809-6C34421AB94A}"/>
                </a:ext>
              </a:extLst>
            </p:cNvPr>
            <p:cNvSpPr/>
            <p:nvPr/>
          </p:nvSpPr>
          <p:spPr>
            <a:xfrm>
              <a:off x="5603601" y="4320917"/>
              <a:ext cx="884281" cy="39872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619ECC8-1A13-49A0-B481-D8AABDDBBAC2}"/>
                </a:ext>
              </a:extLst>
            </p:cNvPr>
            <p:cNvSpPr/>
            <p:nvPr/>
          </p:nvSpPr>
          <p:spPr>
            <a:xfrm>
              <a:off x="6035709" y="5265904"/>
              <a:ext cx="449384" cy="39872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228DE595-CD57-411A-9EE3-2C1A43293FCF}"/>
              </a:ext>
            </a:extLst>
          </p:cNvPr>
          <p:cNvGrpSpPr/>
          <p:nvPr/>
        </p:nvGrpSpPr>
        <p:grpSpPr>
          <a:xfrm>
            <a:off x="3727888" y="1635164"/>
            <a:ext cx="5339259" cy="4719415"/>
            <a:chOff x="7674929" y="969111"/>
            <a:chExt cx="5339259" cy="4719415"/>
          </a:xfrm>
        </p:grpSpPr>
        <p:sp>
          <p:nvSpPr>
            <p:cNvPr id="61" name="Rectangle 60">
              <a:extLst>
                <a:ext uri="{FF2B5EF4-FFF2-40B4-BE49-F238E27FC236}">
                  <a16:creationId xmlns:a16="http://schemas.microsoft.com/office/drawing/2014/main" id="{42F25162-86C1-4B4A-809D-94A04C5F75DB}"/>
                </a:ext>
              </a:extLst>
            </p:cNvPr>
            <p:cNvSpPr/>
            <p:nvPr/>
          </p:nvSpPr>
          <p:spPr>
            <a:xfrm>
              <a:off x="7674929" y="969111"/>
              <a:ext cx="5339259" cy="4719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SS</a:t>
              </a:r>
            </a:p>
          </p:txBody>
        </p:sp>
        <p:pic>
          <p:nvPicPr>
            <p:cNvPr id="62" name="Picture 61">
              <a:extLst>
                <a:ext uri="{FF2B5EF4-FFF2-40B4-BE49-F238E27FC236}">
                  <a16:creationId xmlns:a16="http://schemas.microsoft.com/office/drawing/2014/main" id="{79785499-F54F-4857-B332-087B3953A1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0276" y="1093627"/>
              <a:ext cx="3371290" cy="3364548"/>
            </a:xfrm>
            <a:prstGeom prst="rect">
              <a:avLst/>
            </a:prstGeom>
          </p:spPr>
        </p:pic>
        <p:sp>
          <p:nvSpPr>
            <p:cNvPr id="63" name="직사각형 11">
              <a:extLst>
                <a:ext uri="{FF2B5EF4-FFF2-40B4-BE49-F238E27FC236}">
                  <a16:creationId xmlns:a16="http://schemas.microsoft.com/office/drawing/2014/main" id="{E0D7E15F-0797-42F9-85F2-BDE1EBC0DE21}"/>
                </a:ext>
              </a:extLst>
            </p:cNvPr>
            <p:cNvSpPr/>
            <p:nvPr/>
          </p:nvSpPr>
          <p:spPr>
            <a:xfrm>
              <a:off x="8615261" y="4408042"/>
              <a:ext cx="4071332" cy="230832"/>
            </a:xfrm>
            <a:prstGeom prst="rect">
              <a:avLst/>
            </a:prstGeom>
          </p:spPr>
          <p:txBody>
            <a:bodyPr wrap="square">
              <a:spAutoFit/>
            </a:bodyPr>
            <a:lstStyle/>
            <a:p>
              <a:r>
                <a:rPr lang="en-US" sz="900" dirty="0">
                  <a:latin typeface="Calibri" charset="0"/>
                  <a:ea typeface="Calibri" charset="0"/>
                  <a:cs typeface="Calibri" charset="0"/>
                </a:rPr>
                <a:t>M. Huntington, T. Odom </a:t>
              </a:r>
              <a:r>
                <a:rPr lang="en-US" sz="900" i="1" dirty="0">
                  <a:latin typeface="Calibri" charset="0"/>
                  <a:ea typeface="Calibri" charset="0"/>
                  <a:cs typeface="Calibri" charset="0"/>
                </a:rPr>
                <a:t>et al.</a:t>
              </a:r>
              <a:r>
                <a:rPr lang="de-DE" sz="900" dirty="0">
                  <a:latin typeface="Calibri" charset="0"/>
                  <a:ea typeface="Calibri" charset="0"/>
                  <a:cs typeface="Calibri" charset="0"/>
                </a:rPr>
                <a:t>, </a:t>
              </a:r>
              <a:r>
                <a:rPr lang="de-DE" sz="900" i="1" dirty="0">
                  <a:latin typeface="Calibri" charset="0"/>
                  <a:ea typeface="Calibri" charset="0"/>
                  <a:cs typeface="Calibri" charset="0"/>
                </a:rPr>
                <a:t>ACS Appl. Mater. Interfaces Matter </a:t>
              </a:r>
              <a:r>
                <a:rPr lang="de-DE" sz="900" b="1" i="1" dirty="0">
                  <a:latin typeface="Calibri" charset="0"/>
                  <a:ea typeface="Calibri" charset="0"/>
                  <a:cs typeface="Calibri" charset="0"/>
                </a:rPr>
                <a:t>5</a:t>
              </a:r>
              <a:r>
                <a:rPr lang="de-DE" sz="900" dirty="0">
                  <a:latin typeface="Calibri" charset="0"/>
                  <a:ea typeface="Calibri" charset="0"/>
                  <a:cs typeface="Calibri" charset="0"/>
                </a:rPr>
                <a:t>, 6438 (2013)</a:t>
              </a:r>
              <a:endParaRPr lang="en-US" sz="900" dirty="0">
                <a:latin typeface="Calibri" charset="0"/>
                <a:ea typeface="Calibri" charset="0"/>
                <a:cs typeface="Calibri" charset="0"/>
              </a:endParaRPr>
            </a:p>
          </p:txBody>
        </p:sp>
        <p:sp>
          <p:nvSpPr>
            <p:cNvPr id="64" name="Rectangle 63">
              <a:extLst>
                <a:ext uri="{FF2B5EF4-FFF2-40B4-BE49-F238E27FC236}">
                  <a16:creationId xmlns:a16="http://schemas.microsoft.com/office/drawing/2014/main" id="{770444E8-D5A5-48EA-B61F-1E7EB1485F8F}"/>
                </a:ext>
              </a:extLst>
            </p:cNvPr>
            <p:cNvSpPr/>
            <p:nvPr/>
          </p:nvSpPr>
          <p:spPr>
            <a:xfrm>
              <a:off x="8410870" y="4725208"/>
              <a:ext cx="4367263" cy="861774"/>
            </a:xfrm>
            <a:prstGeom prst="rect">
              <a:avLst/>
            </a:prstGeom>
          </p:spPr>
          <p:txBody>
            <a:bodyPr wrap="square">
              <a:spAutoFit/>
            </a:bodyPr>
            <a:lstStyle/>
            <a:p>
              <a:pPr marL="285750" indent="-233363">
                <a:buFont typeface="Arial" panose="020B0604020202020204" pitchFamily="34" charset="0"/>
                <a:buChar char="•"/>
              </a:pPr>
              <a:r>
                <a:rPr lang="en-US" sz="1600" dirty="0">
                  <a:solidFill>
                    <a:srgbClr val="000000"/>
                  </a:solidFill>
                </a:rPr>
                <a:t>Wavelengths of the wrinkles prepared with SF</a:t>
              </a:r>
              <a:r>
                <a:rPr lang="en-US" sz="1600" baseline="-25000" dirty="0">
                  <a:solidFill>
                    <a:srgbClr val="000000"/>
                  </a:solidFill>
                </a:rPr>
                <a:t>6</a:t>
              </a:r>
              <a:r>
                <a:rPr lang="en-US" sz="1600" dirty="0">
                  <a:solidFill>
                    <a:srgbClr val="000000"/>
                  </a:solidFill>
                </a:rPr>
                <a:t>, CF</a:t>
              </a:r>
              <a:r>
                <a:rPr lang="en-US" sz="1600" baseline="-25000" dirty="0">
                  <a:solidFill>
                    <a:srgbClr val="000000"/>
                  </a:solidFill>
                </a:rPr>
                <a:t>4</a:t>
              </a:r>
              <a:r>
                <a:rPr lang="en-US" sz="1600" dirty="0">
                  <a:solidFill>
                    <a:srgbClr val="000000"/>
                  </a:solidFill>
                </a:rPr>
                <a:t>, and </a:t>
              </a:r>
              <a:r>
                <a:rPr lang="en-US" sz="1600" dirty="0" err="1">
                  <a:solidFill>
                    <a:srgbClr val="000000"/>
                  </a:solidFill>
                </a:rPr>
                <a:t>Ar</a:t>
              </a:r>
              <a:r>
                <a:rPr lang="en-US" sz="1600" dirty="0">
                  <a:solidFill>
                    <a:srgbClr val="000000"/>
                  </a:solidFill>
                </a:rPr>
                <a:t> plasma treatment are invariant</a:t>
              </a:r>
            </a:p>
            <a:p>
              <a:pPr marL="285750" indent="-233363">
                <a:buFont typeface="Arial" panose="020B0604020202020204" pitchFamily="34" charset="0"/>
                <a:buChar char="•"/>
              </a:pPr>
              <a:r>
                <a:rPr lang="en-US" sz="1600" dirty="0">
                  <a:solidFill>
                    <a:srgbClr val="000000"/>
                  </a:solidFill>
                </a:rPr>
                <a:t>CHF</a:t>
              </a:r>
              <a:r>
                <a:rPr lang="en-US" sz="1600" baseline="-25000" dirty="0">
                  <a:solidFill>
                    <a:srgbClr val="000000"/>
                  </a:solidFill>
                </a:rPr>
                <a:t>3</a:t>
              </a:r>
              <a:r>
                <a:rPr lang="en-US" sz="1600" dirty="0">
                  <a:solidFill>
                    <a:srgbClr val="000000"/>
                  </a:solidFill>
                </a:rPr>
                <a:t> plasma makes the surface hydrophobic</a:t>
              </a:r>
              <a:endParaRPr lang="en-US" sz="1600" dirty="0"/>
            </a:p>
          </p:txBody>
        </p:sp>
      </p:grpSp>
      <p:sp>
        <p:nvSpPr>
          <p:cNvPr id="3" name="Rectangle 1033">
            <a:extLst>
              <a:ext uri="{FF2B5EF4-FFF2-40B4-BE49-F238E27FC236}">
                <a16:creationId xmlns:a16="http://schemas.microsoft.com/office/drawing/2014/main" id="{21AC2C81-06CE-4ED6-B16F-0620079B7072}"/>
              </a:ext>
            </a:extLst>
          </p:cNvPr>
          <p:cNvSpPr>
            <a:spLocks noChangeArrowheads="1"/>
          </p:cNvSpPr>
          <p:nvPr/>
        </p:nvSpPr>
        <p:spPr bwMode="auto">
          <a:xfrm>
            <a:off x="3073695" y="90230"/>
            <a:ext cx="7541412" cy="585418"/>
          </a:xfrm>
          <a:prstGeom prst="rect">
            <a:avLst/>
          </a:prstGeom>
          <a:noFill/>
          <a:ln w="9525">
            <a:noFill/>
            <a:miter lim="800000"/>
            <a:headEnd/>
            <a:tailEnd/>
          </a:ln>
        </p:spPr>
        <p:txBody>
          <a:bodyPr wrap="square" lIns="92075" tIns="46038" rIns="92075" bIns="46038">
            <a:spAutoFit/>
          </a:bodyPr>
          <a:lstStyle/>
          <a:p>
            <a:pPr algn="ctr"/>
            <a:r>
              <a:rPr lang="en-US" sz="3200" b="1" dirty="0">
                <a:solidFill>
                  <a:srgbClr val="3C2878"/>
                </a:solidFill>
                <a:latin typeface="+mj-lt"/>
                <a:cs typeface="Arial" panose="020B0604020202020204" pitchFamily="34" charset="0"/>
              </a:rPr>
              <a:t>Exploring Oxygen Skin</a:t>
            </a:r>
          </a:p>
        </p:txBody>
      </p:sp>
      <p:pic>
        <p:nvPicPr>
          <p:cNvPr id="6" name="Picture 5">
            <a:extLst>
              <a:ext uri="{FF2B5EF4-FFF2-40B4-BE49-F238E27FC236}">
                <a16:creationId xmlns:a16="http://schemas.microsoft.com/office/drawing/2014/main" id="{337878A7-F886-43DF-B13A-01D435A24762}"/>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326" t="652" r="24076" b="-652"/>
          <a:stretch/>
        </p:blipFill>
        <p:spPr>
          <a:xfrm>
            <a:off x="568603" y="3934214"/>
            <a:ext cx="2356360" cy="2317731"/>
          </a:xfrm>
          <a:prstGeom prst="rect">
            <a:avLst/>
          </a:prstGeom>
        </p:spPr>
      </p:pic>
      <p:pic>
        <p:nvPicPr>
          <p:cNvPr id="7" name="Picture 6">
            <a:extLst>
              <a:ext uri="{FF2B5EF4-FFF2-40B4-BE49-F238E27FC236}">
                <a16:creationId xmlns:a16="http://schemas.microsoft.com/office/drawing/2014/main" id="{94FD8B25-8622-46DC-8F81-7660416217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857" y="695998"/>
            <a:ext cx="3141046" cy="3141046"/>
          </a:xfrm>
          <a:prstGeom prst="rect">
            <a:avLst/>
          </a:prstGeom>
        </p:spPr>
      </p:pic>
      <p:pic>
        <p:nvPicPr>
          <p:cNvPr id="16" name="图片 3">
            <a:extLst>
              <a:ext uri="{FF2B5EF4-FFF2-40B4-BE49-F238E27FC236}">
                <a16:creationId xmlns:a16="http://schemas.microsoft.com/office/drawing/2014/main" id="{0955873E-C613-44DD-9663-3BE1A5B48DD1}"/>
              </a:ext>
            </a:extLst>
          </p:cNvPr>
          <p:cNvPicPr>
            <a:picLocks noChangeAspect="1"/>
          </p:cNvPicPr>
          <p:nvPr/>
        </p:nvPicPr>
        <p:blipFill>
          <a:blip r:embed="rId1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7" name="Slide Number Placeholder 3">
            <a:extLst>
              <a:ext uri="{FF2B5EF4-FFF2-40B4-BE49-F238E27FC236}">
                <a16:creationId xmlns:a16="http://schemas.microsoft.com/office/drawing/2014/main" id="{59EAFF8D-5AB8-49DE-A234-9E1E94486463}"/>
              </a:ext>
            </a:extLst>
          </p:cNvPr>
          <p:cNvSpPr>
            <a:spLocks noGrp="1"/>
          </p:cNvSpPr>
          <p:nvPr>
            <p:ph type="sldNum" sz="quarter" idx="12"/>
          </p:nvPr>
        </p:nvSpPr>
        <p:spPr>
          <a:xfrm>
            <a:off x="8153400" y="6429251"/>
            <a:ext cx="533400" cy="307777"/>
          </a:xfrm>
        </p:spPr>
        <p:txBody>
          <a:bodyPr/>
          <a:lstStyle/>
          <a:p>
            <a:r>
              <a:rPr lang="en-US" dirty="0"/>
              <a:t>11</a:t>
            </a:r>
          </a:p>
        </p:txBody>
      </p:sp>
      <p:cxnSp>
        <p:nvCxnSpPr>
          <p:cNvPr id="18" name="Straight Connector 17">
            <a:extLst>
              <a:ext uri="{FF2B5EF4-FFF2-40B4-BE49-F238E27FC236}">
                <a16:creationId xmlns:a16="http://schemas.microsoft.com/office/drawing/2014/main" id="{FA08BC14-06C3-4B3F-9D93-C5BE92A037C4}"/>
              </a:ext>
            </a:extLst>
          </p:cNvPr>
          <p:cNvCxnSpPr>
            <a:cxnSpLocks/>
          </p:cNvCxnSpPr>
          <p:nvPr/>
        </p:nvCxnSpPr>
        <p:spPr>
          <a:xfrm>
            <a:off x="2710869" y="3519451"/>
            <a:ext cx="49377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708031-58AE-4D82-AEBB-53AB71B77FDB}"/>
              </a:ext>
            </a:extLst>
          </p:cNvPr>
          <p:cNvSpPr txBox="1"/>
          <p:nvPr/>
        </p:nvSpPr>
        <p:spPr>
          <a:xfrm>
            <a:off x="2611898" y="3539802"/>
            <a:ext cx="800160" cy="45719"/>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solidFill>
                  <a:schemeClr val="bg1"/>
                </a:solidFill>
                <a:latin typeface="Arial" panose="020B0604020202020204" pitchFamily="34" charset="0"/>
                <a:cs typeface="Arial" panose="020B0604020202020204" pitchFamily="34" charset="0"/>
              </a:rPr>
              <a:t>200 µm</a:t>
            </a:r>
          </a:p>
        </p:txBody>
      </p:sp>
      <p:cxnSp>
        <p:nvCxnSpPr>
          <p:cNvPr id="20" name="Straight Connector 19">
            <a:extLst>
              <a:ext uri="{FF2B5EF4-FFF2-40B4-BE49-F238E27FC236}">
                <a16:creationId xmlns:a16="http://schemas.microsoft.com/office/drawing/2014/main" id="{EF38BCD3-9801-49D7-A284-F1254A7305AD}"/>
              </a:ext>
            </a:extLst>
          </p:cNvPr>
          <p:cNvCxnSpPr>
            <a:cxnSpLocks/>
          </p:cNvCxnSpPr>
          <p:nvPr/>
        </p:nvCxnSpPr>
        <p:spPr>
          <a:xfrm>
            <a:off x="2407055" y="5930584"/>
            <a:ext cx="32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2D21D96-CD45-4E66-836A-5C65041B2F82}"/>
              </a:ext>
            </a:extLst>
          </p:cNvPr>
          <p:cNvSpPr txBox="1"/>
          <p:nvPr/>
        </p:nvSpPr>
        <p:spPr>
          <a:xfrm>
            <a:off x="2273535" y="5944790"/>
            <a:ext cx="800160" cy="45719"/>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solidFill>
                  <a:schemeClr val="bg1"/>
                </a:solidFill>
                <a:latin typeface="Arial" panose="020B0604020202020204" pitchFamily="34" charset="0"/>
                <a:cs typeface="Arial" panose="020B0604020202020204" pitchFamily="34" charset="0"/>
              </a:rPr>
              <a:t>50 µm</a:t>
            </a:r>
          </a:p>
        </p:txBody>
      </p:sp>
      <p:sp>
        <p:nvSpPr>
          <p:cNvPr id="53" name="TextBox 52">
            <a:extLst>
              <a:ext uri="{FF2B5EF4-FFF2-40B4-BE49-F238E27FC236}">
                <a16:creationId xmlns:a16="http://schemas.microsoft.com/office/drawing/2014/main" id="{5F355F5D-4673-40AA-A733-BCFE87C313A5}"/>
              </a:ext>
            </a:extLst>
          </p:cNvPr>
          <p:cNvSpPr txBox="1"/>
          <p:nvPr/>
        </p:nvSpPr>
        <p:spPr>
          <a:xfrm>
            <a:off x="4111977" y="645819"/>
            <a:ext cx="4751809" cy="830997"/>
          </a:xfrm>
          <a:prstGeom prst="rect">
            <a:avLst/>
          </a:prstGeom>
          <a:noFill/>
        </p:spPr>
        <p:txBody>
          <a:bodyPr wrap="square" rtlCol="0">
            <a:spAutoFit/>
          </a:bodyPr>
          <a:lstStyle/>
          <a:p>
            <a:pPr algn="r"/>
            <a:r>
              <a:rPr lang="en-US" sz="1600" dirty="0"/>
              <a:t>Oxygen plasma treatment etched the surface rather than creating a skin layer. Some kind of buckling patterns could be seen but not wrinkle features.</a:t>
            </a:r>
          </a:p>
        </p:txBody>
      </p:sp>
    </p:spTree>
    <p:extLst>
      <p:ext uri="{BB962C8B-B14F-4D97-AF65-F5344CB8AC3E}">
        <p14:creationId xmlns:p14="http://schemas.microsoft.com/office/powerpoint/2010/main" val="24853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0" presetClass="exit" presetSubtype="0" fill="hold" nodeType="withEffect">
                                  <p:stCondLst>
                                    <p:cond delay="0"/>
                                  </p:stCondLst>
                                  <p:childTnLst>
                                    <p:animEffect transition="out" filter="fade">
                                      <p:cBhvr>
                                        <p:cTn id="18" dur="500"/>
                                        <p:tgtEl>
                                          <p:spTgt spid="60"/>
                                        </p:tgtEl>
                                      </p:cBhvr>
                                    </p:animEffect>
                                    <p:set>
                                      <p:cBhvr>
                                        <p:cTn id="19" dur="1" fill="hold">
                                          <p:stCondLst>
                                            <p:cond delay="499"/>
                                          </p:stCondLst>
                                        </p:cTn>
                                        <p:tgtEl>
                                          <p:spTgt spid="6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41DB4E1-AA3F-46A4-867B-A56F7E010EE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0424" y="1800854"/>
            <a:ext cx="5825205" cy="4197639"/>
          </a:xfrm>
          <a:prstGeom prst="rect">
            <a:avLst/>
          </a:prstGeom>
        </p:spPr>
      </p:pic>
      <p:sp>
        <p:nvSpPr>
          <p:cNvPr id="7" name="TextBox 6">
            <a:extLst>
              <a:ext uri="{FF2B5EF4-FFF2-40B4-BE49-F238E27FC236}">
                <a16:creationId xmlns:a16="http://schemas.microsoft.com/office/drawing/2014/main" id="{9D529EB5-D278-4F80-A1DE-C905079D29F9}"/>
              </a:ext>
            </a:extLst>
          </p:cNvPr>
          <p:cNvSpPr txBox="1"/>
          <p:nvPr/>
        </p:nvSpPr>
        <p:spPr>
          <a:xfrm>
            <a:off x="1709530" y="1598191"/>
            <a:ext cx="3976593" cy="707886"/>
          </a:xfrm>
          <a:prstGeom prst="rect">
            <a:avLst/>
          </a:prstGeom>
          <a:noFill/>
        </p:spPr>
        <p:txBody>
          <a:bodyPr wrap="square" rtlCol="0">
            <a:spAutoFit/>
          </a:bodyPr>
          <a:lstStyle/>
          <a:p>
            <a:pPr algn="ctr"/>
            <a:r>
              <a:rPr lang="en-US" sz="2000" b="1" dirty="0"/>
              <a:t>Fluoropolymer skin layer on </a:t>
            </a:r>
          </a:p>
          <a:p>
            <a:pPr algn="ctr"/>
            <a:r>
              <a:rPr lang="en-US" sz="2000" b="1" dirty="0"/>
              <a:t>PAAm hydrogel substrate</a:t>
            </a:r>
          </a:p>
        </p:txBody>
      </p:sp>
      <p:pic>
        <p:nvPicPr>
          <p:cNvPr id="10" name="图片 3">
            <a:extLst>
              <a:ext uri="{FF2B5EF4-FFF2-40B4-BE49-F238E27FC236}">
                <a16:creationId xmlns:a16="http://schemas.microsoft.com/office/drawing/2014/main" id="{C6F920D2-0738-4547-BD38-8B775EF93030}"/>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1" name="Slide Number Placeholder 3">
            <a:extLst>
              <a:ext uri="{FF2B5EF4-FFF2-40B4-BE49-F238E27FC236}">
                <a16:creationId xmlns:a16="http://schemas.microsoft.com/office/drawing/2014/main" id="{04098670-43B3-4FEB-AA0A-FD31AC413544}"/>
              </a:ext>
            </a:extLst>
          </p:cNvPr>
          <p:cNvSpPr>
            <a:spLocks noGrp="1"/>
          </p:cNvSpPr>
          <p:nvPr>
            <p:ph type="sldNum" sz="quarter" idx="12"/>
          </p:nvPr>
        </p:nvSpPr>
        <p:spPr>
          <a:xfrm>
            <a:off x="8153400" y="6429251"/>
            <a:ext cx="533400" cy="307777"/>
          </a:xfrm>
        </p:spPr>
        <p:txBody>
          <a:bodyPr/>
          <a:lstStyle/>
          <a:p>
            <a:r>
              <a:rPr lang="en-US" dirty="0"/>
              <a:t>12</a:t>
            </a:r>
          </a:p>
        </p:txBody>
      </p:sp>
      <p:sp>
        <p:nvSpPr>
          <p:cNvPr id="12" name="TextBox 11">
            <a:extLst>
              <a:ext uri="{FF2B5EF4-FFF2-40B4-BE49-F238E27FC236}">
                <a16:creationId xmlns:a16="http://schemas.microsoft.com/office/drawing/2014/main" id="{D78DCF2F-D76A-430E-A991-3AE4025A0687}"/>
              </a:ext>
            </a:extLst>
          </p:cNvPr>
          <p:cNvSpPr txBox="1"/>
          <p:nvPr/>
        </p:nvSpPr>
        <p:spPr>
          <a:xfrm>
            <a:off x="4288565" y="3624812"/>
            <a:ext cx="1374866" cy="523220"/>
          </a:xfrm>
          <a:prstGeom prst="rect">
            <a:avLst/>
          </a:prstGeom>
          <a:noFill/>
        </p:spPr>
        <p:txBody>
          <a:bodyPr wrap="square" rtlCol="0">
            <a:spAutoFit/>
          </a:bodyPr>
          <a:lstStyle/>
          <a:p>
            <a:r>
              <a:rPr lang="en-US" sz="1400" dirty="0"/>
              <a:t>Slope = 0.48</a:t>
            </a:r>
          </a:p>
          <a:p>
            <a:r>
              <a:rPr lang="en-US" sz="1400" dirty="0"/>
              <a:t>R</a:t>
            </a:r>
            <a:r>
              <a:rPr lang="en-US" sz="1400" baseline="30000" dirty="0"/>
              <a:t>2</a:t>
            </a:r>
            <a:r>
              <a:rPr lang="en-US" sz="1400" dirty="0"/>
              <a:t> = 0.999</a:t>
            </a:r>
          </a:p>
        </p:txBody>
      </p:sp>
      <p:sp>
        <p:nvSpPr>
          <p:cNvPr id="13" name="TextBox 12">
            <a:extLst>
              <a:ext uri="{FF2B5EF4-FFF2-40B4-BE49-F238E27FC236}">
                <a16:creationId xmlns:a16="http://schemas.microsoft.com/office/drawing/2014/main" id="{A8B243CD-7E6C-46FA-BD90-52D21FB46AFB}"/>
              </a:ext>
            </a:extLst>
          </p:cNvPr>
          <p:cNvSpPr txBox="1"/>
          <p:nvPr/>
        </p:nvSpPr>
        <p:spPr>
          <a:xfrm>
            <a:off x="5663431" y="3886422"/>
            <a:ext cx="3155892" cy="1672253"/>
          </a:xfrm>
          <a:prstGeom prst="rect">
            <a:avLst/>
          </a:prstGeom>
          <a:noFill/>
        </p:spPr>
        <p:txBody>
          <a:bodyPr wrap="square" rtlCol="0">
            <a:spAutoFit/>
          </a:bodyPr>
          <a:lstStyle/>
          <a:p>
            <a:pPr marL="285750" indent="-166688">
              <a:spcAft>
                <a:spcPts val="800"/>
              </a:spcAft>
              <a:buFont typeface="Arial" panose="020B0604020202020204" pitchFamily="34" charset="0"/>
              <a:buChar char="•"/>
            </a:pPr>
            <a:r>
              <a:rPr lang="en-US" sz="1600" dirty="0"/>
              <a:t>Fluoropolymer skin layer formed by CHF</a:t>
            </a:r>
            <a:r>
              <a:rPr lang="en-US" sz="1600" baseline="-25000" dirty="0"/>
              <a:t>3</a:t>
            </a:r>
            <a:r>
              <a:rPr lang="en-US" sz="1600" dirty="0"/>
              <a:t>-plasma reactive ion etching (RIE) treatment </a:t>
            </a:r>
          </a:p>
          <a:p>
            <a:pPr marL="285750" indent="-166688">
              <a:buFont typeface="Arial" panose="020B0604020202020204" pitchFamily="34" charset="0"/>
              <a:buChar char="•"/>
            </a:pPr>
            <a:r>
              <a:rPr lang="en-US" sz="1600" dirty="0"/>
              <a:t>Thickness measured by fitting ellipsometry measurements to the Cauchy model</a:t>
            </a:r>
          </a:p>
        </p:txBody>
      </p:sp>
      <p:sp>
        <p:nvSpPr>
          <p:cNvPr id="14" name="Title 1">
            <a:extLst>
              <a:ext uri="{FF2B5EF4-FFF2-40B4-BE49-F238E27FC236}">
                <a16:creationId xmlns:a16="http://schemas.microsoft.com/office/drawing/2014/main" id="{09870B23-220E-4678-8654-08365F0DA921}"/>
              </a:ext>
            </a:extLst>
          </p:cNvPr>
          <p:cNvSpPr txBox="1">
            <a:spLocks/>
          </p:cNvSpPr>
          <p:nvPr/>
        </p:nvSpPr>
        <p:spPr>
          <a:xfrm>
            <a:off x="89626" y="114475"/>
            <a:ext cx="905437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000" b="1" dirty="0">
                <a:solidFill>
                  <a:srgbClr val="3C2878"/>
                </a:solidFill>
                <a:latin typeface="+mj-lt"/>
                <a:ea typeface="Calibri" charset="0"/>
                <a:cs typeface="Calibri" charset="0"/>
              </a:rPr>
              <a:t>Correlating Fluoropolymer Skin Layer Thickness </a:t>
            </a:r>
          </a:p>
          <a:p>
            <a:r>
              <a:rPr lang="en-US" sz="3000" b="1" dirty="0">
                <a:solidFill>
                  <a:srgbClr val="3C2878"/>
                </a:solidFill>
                <a:latin typeface="+mj-lt"/>
                <a:ea typeface="Calibri" charset="0"/>
                <a:cs typeface="Calibri" charset="0"/>
              </a:rPr>
              <a:t>to RIE Treatment Times </a:t>
            </a:r>
          </a:p>
        </p:txBody>
      </p:sp>
    </p:spTree>
    <p:extLst>
      <p:ext uri="{BB962C8B-B14F-4D97-AF65-F5344CB8AC3E}">
        <p14:creationId xmlns:p14="http://schemas.microsoft.com/office/powerpoint/2010/main" val="183055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B577BCDA-78B5-4BA9-8F07-303EF6A86735}"/>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379082" y="952499"/>
            <a:ext cx="3657600" cy="2671927"/>
          </a:xfrm>
          <a:prstGeom prst="rect">
            <a:avLst/>
          </a:prstGeom>
        </p:spPr>
      </p:pic>
      <p:cxnSp>
        <p:nvCxnSpPr>
          <p:cNvPr id="4" name="Straight Connector 3">
            <a:extLst>
              <a:ext uri="{FF2B5EF4-FFF2-40B4-BE49-F238E27FC236}">
                <a16:creationId xmlns:a16="http://schemas.microsoft.com/office/drawing/2014/main" id="{3B014DA1-B07A-464E-9BD6-733A66696DEC}"/>
              </a:ext>
            </a:extLst>
          </p:cNvPr>
          <p:cNvCxnSpPr>
            <a:cxnSpLocks/>
          </p:cNvCxnSpPr>
          <p:nvPr/>
        </p:nvCxnSpPr>
        <p:spPr>
          <a:xfrm>
            <a:off x="555003" y="3282798"/>
            <a:ext cx="475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0F0E3C-0807-43E1-AE73-C4EA672B7DAA}"/>
              </a:ext>
            </a:extLst>
          </p:cNvPr>
          <p:cNvSpPr txBox="1"/>
          <p:nvPr/>
        </p:nvSpPr>
        <p:spPr>
          <a:xfrm>
            <a:off x="436635" y="3245499"/>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solidFill>
                  <a:schemeClr val="bg1"/>
                </a:solidFill>
                <a:latin typeface="Arial" panose="020B0604020202020204" pitchFamily="34" charset="0"/>
                <a:cs typeface="Arial" panose="020B0604020202020204" pitchFamily="34" charset="0"/>
              </a:rPr>
              <a:t>100 µm</a:t>
            </a:r>
          </a:p>
        </p:txBody>
      </p:sp>
      <p:pic>
        <p:nvPicPr>
          <p:cNvPr id="8" name="Picture 7">
            <a:extLst>
              <a:ext uri="{FF2B5EF4-FFF2-40B4-BE49-F238E27FC236}">
                <a16:creationId xmlns:a16="http://schemas.microsoft.com/office/drawing/2014/main" id="{4295CC85-BDBB-4754-AB89-8359C89DB34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431252" y="1197447"/>
            <a:ext cx="2196456" cy="2205360"/>
          </a:xfrm>
          <a:prstGeom prst="rect">
            <a:avLst/>
          </a:prstGeom>
          <a:ln w="28575">
            <a:noFill/>
          </a:ln>
        </p:spPr>
      </p:pic>
      <p:pic>
        <p:nvPicPr>
          <p:cNvPr id="12" name="Picture 11">
            <a:extLst>
              <a:ext uri="{FF2B5EF4-FFF2-40B4-BE49-F238E27FC236}">
                <a16:creationId xmlns:a16="http://schemas.microsoft.com/office/drawing/2014/main" id="{AF7C8C50-FEE4-4FF6-9B57-6F5BCA3085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4860" y="3911054"/>
            <a:ext cx="2343113" cy="2338291"/>
          </a:xfrm>
          <a:prstGeom prst="rect">
            <a:avLst/>
          </a:prstGeom>
        </p:spPr>
      </p:pic>
      <p:sp>
        <p:nvSpPr>
          <p:cNvPr id="13" name="TextBox 12">
            <a:extLst>
              <a:ext uri="{FF2B5EF4-FFF2-40B4-BE49-F238E27FC236}">
                <a16:creationId xmlns:a16="http://schemas.microsoft.com/office/drawing/2014/main" id="{7E416909-81BA-4E46-B93D-0E17A8101A84}"/>
              </a:ext>
            </a:extLst>
          </p:cNvPr>
          <p:cNvSpPr txBox="1"/>
          <p:nvPr/>
        </p:nvSpPr>
        <p:spPr>
          <a:xfrm>
            <a:off x="3268694" y="4614892"/>
            <a:ext cx="1444535" cy="906126"/>
          </a:xfrm>
          <a:prstGeom prst="rect">
            <a:avLst/>
          </a:prstGeom>
          <a:ln w="9525"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600" i="1" dirty="0"/>
              <a:t>h</a:t>
            </a:r>
            <a:r>
              <a:rPr lang="en-US" sz="1600" dirty="0"/>
              <a:t> – 50 nm</a:t>
            </a:r>
          </a:p>
          <a:p>
            <a:r>
              <a:rPr lang="en-US" sz="1600" i="1" dirty="0"/>
              <a:t>λ</a:t>
            </a:r>
            <a:r>
              <a:rPr lang="en-US" sz="1600" dirty="0"/>
              <a:t> – 5.1 µm</a:t>
            </a:r>
          </a:p>
          <a:p>
            <a:r>
              <a:rPr lang="en-US" sz="1600" i="1" dirty="0"/>
              <a:t>Amp</a:t>
            </a:r>
            <a:r>
              <a:rPr lang="en-US" sz="1600" dirty="0"/>
              <a:t> – 790 nm</a:t>
            </a:r>
          </a:p>
        </p:txBody>
      </p:sp>
      <p:pic>
        <p:nvPicPr>
          <p:cNvPr id="19" name="Picture 18">
            <a:extLst>
              <a:ext uri="{FF2B5EF4-FFF2-40B4-BE49-F238E27FC236}">
                <a16:creationId xmlns:a16="http://schemas.microsoft.com/office/drawing/2014/main" id="{6F207B43-8971-4BFE-941A-1FB45AB596E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865315" y="3911053"/>
            <a:ext cx="2343114" cy="2338291"/>
          </a:xfrm>
          <a:prstGeom prst="rect">
            <a:avLst/>
          </a:prstGeom>
        </p:spPr>
      </p:pic>
      <p:sp>
        <p:nvSpPr>
          <p:cNvPr id="20" name="Rectangle 19">
            <a:extLst>
              <a:ext uri="{FF2B5EF4-FFF2-40B4-BE49-F238E27FC236}">
                <a16:creationId xmlns:a16="http://schemas.microsoft.com/office/drawing/2014/main" id="{9AB4ABEF-2B64-45CF-B8AB-495B6C3EB3A7}"/>
              </a:ext>
            </a:extLst>
          </p:cNvPr>
          <p:cNvSpPr/>
          <p:nvPr/>
        </p:nvSpPr>
        <p:spPr>
          <a:xfrm>
            <a:off x="2124242" y="2282654"/>
            <a:ext cx="182880" cy="182880"/>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19D93864-CD12-4286-8BDF-55874E591EF2}"/>
              </a:ext>
            </a:extLst>
          </p:cNvPr>
          <p:cNvCxnSpPr>
            <a:cxnSpLocks/>
          </p:cNvCxnSpPr>
          <p:nvPr/>
        </p:nvCxnSpPr>
        <p:spPr>
          <a:xfrm flipV="1">
            <a:off x="2313472" y="1128808"/>
            <a:ext cx="2026092" cy="1153848"/>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2994AE-5F12-4687-B9B7-CAFC37C1C9A3}"/>
              </a:ext>
            </a:extLst>
          </p:cNvPr>
          <p:cNvCxnSpPr>
            <a:cxnSpLocks/>
          </p:cNvCxnSpPr>
          <p:nvPr/>
        </p:nvCxnSpPr>
        <p:spPr>
          <a:xfrm>
            <a:off x="2305577" y="2456028"/>
            <a:ext cx="2033987" cy="1011071"/>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DF3183-B19E-4FD0-9C3C-9DDEEDA459CA}"/>
              </a:ext>
            </a:extLst>
          </p:cNvPr>
          <p:cNvSpPr txBox="1"/>
          <p:nvPr/>
        </p:nvSpPr>
        <p:spPr>
          <a:xfrm>
            <a:off x="7616695" y="4614892"/>
            <a:ext cx="1389880" cy="906126"/>
          </a:xfrm>
          <a:prstGeom prst="rect">
            <a:avLst/>
          </a:prstGeom>
          <a:ln w="9525"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600" i="1" dirty="0"/>
              <a:t>h</a:t>
            </a:r>
            <a:r>
              <a:rPr lang="en-US" sz="1600" dirty="0"/>
              <a:t> – 10 nm</a:t>
            </a:r>
          </a:p>
          <a:p>
            <a:r>
              <a:rPr lang="en-US" sz="1600" i="1" dirty="0"/>
              <a:t>λ</a:t>
            </a:r>
            <a:r>
              <a:rPr lang="en-US" sz="1600" dirty="0"/>
              <a:t> – 1.1 µm</a:t>
            </a:r>
          </a:p>
          <a:p>
            <a:r>
              <a:rPr lang="en-US" sz="1600" i="1" dirty="0"/>
              <a:t>Amp</a:t>
            </a:r>
            <a:r>
              <a:rPr lang="en-US" sz="1600" dirty="0"/>
              <a:t> – 150 nm</a:t>
            </a:r>
          </a:p>
        </p:txBody>
      </p:sp>
      <p:sp>
        <p:nvSpPr>
          <p:cNvPr id="29" name="TextBox 28">
            <a:extLst>
              <a:ext uri="{FF2B5EF4-FFF2-40B4-BE49-F238E27FC236}">
                <a16:creationId xmlns:a16="http://schemas.microsoft.com/office/drawing/2014/main" id="{37CB0256-15F6-4607-A2F9-300628553C38}"/>
              </a:ext>
            </a:extLst>
          </p:cNvPr>
          <p:cNvSpPr txBox="1"/>
          <p:nvPr/>
        </p:nvSpPr>
        <p:spPr>
          <a:xfrm>
            <a:off x="7227782" y="1655172"/>
            <a:ext cx="1642728" cy="1143000"/>
          </a:xfrm>
          <a:prstGeom prst="rect">
            <a:avLst/>
          </a:prstGeom>
          <a:ln w="9525"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600" i="1" dirty="0"/>
              <a:t>h</a:t>
            </a:r>
            <a:r>
              <a:rPr lang="en-US" sz="1600" dirty="0"/>
              <a:t> – 290 nm</a:t>
            </a:r>
          </a:p>
          <a:p>
            <a:r>
              <a:rPr lang="en-US" sz="1600" dirty="0"/>
              <a:t>No wrinkle patterns due to delamination</a:t>
            </a:r>
          </a:p>
        </p:txBody>
      </p:sp>
      <p:sp>
        <p:nvSpPr>
          <p:cNvPr id="14" name="Title 1">
            <a:extLst>
              <a:ext uri="{FF2B5EF4-FFF2-40B4-BE49-F238E27FC236}">
                <a16:creationId xmlns:a16="http://schemas.microsoft.com/office/drawing/2014/main" id="{EAA27465-8B5A-4568-BF92-03377DA23A8E}"/>
              </a:ext>
            </a:extLst>
          </p:cNvPr>
          <p:cNvSpPr txBox="1">
            <a:spLocks/>
          </p:cNvSpPr>
          <p:nvPr/>
        </p:nvSpPr>
        <p:spPr>
          <a:xfrm>
            <a:off x="25400" y="-84782"/>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Tunable Patterns by Varying the Skin Layer Thickness</a:t>
            </a:r>
          </a:p>
        </p:txBody>
      </p:sp>
      <p:cxnSp>
        <p:nvCxnSpPr>
          <p:cNvPr id="21" name="Straight Connector 20">
            <a:extLst>
              <a:ext uri="{FF2B5EF4-FFF2-40B4-BE49-F238E27FC236}">
                <a16:creationId xmlns:a16="http://schemas.microsoft.com/office/drawing/2014/main" id="{5782DE85-281B-4B77-B05B-78A38E2B62D8}"/>
              </a:ext>
            </a:extLst>
          </p:cNvPr>
          <p:cNvCxnSpPr>
            <a:cxnSpLocks/>
          </p:cNvCxnSpPr>
          <p:nvPr/>
        </p:nvCxnSpPr>
        <p:spPr>
          <a:xfrm>
            <a:off x="4554530" y="3093280"/>
            <a:ext cx="438912"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D0D6916-866C-408B-A426-FCD9910343F7}"/>
              </a:ext>
            </a:extLst>
          </p:cNvPr>
          <p:cNvSpPr txBox="1"/>
          <p:nvPr/>
        </p:nvSpPr>
        <p:spPr>
          <a:xfrm>
            <a:off x="4510647" y="3033784"/>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solidFill>
                  <a:schemeClr val="bg1"/>
                </a:solidFill>
                <a:latin typeface="Arial" panose="020B0604020202020204" pitchFamily="34" charset="0"/>
                <a:cs typeface="Arial" panose="020B0604020202020204" pitchFamily="34" charset="0"/>
              </a:rPr>
              <a:t>2 µm</a:t>
            </a:r>
          </a:p>
        </p:txBody>
      </p:sp>
      <p:pic>
        <p:nvPicPr>
          <p:cNvPr id="24" name="Picture 23">
            <a:extLst>
              <a:ext uri="{FF2B5EF4-FFF2-40B4-BE49-F238E27FC236}">
                <a16:creationId xmlns:a16="http://schemas.microsoft.com/office/drawing/2014/main" id="{7558F1B8-17E7-4CB9-A04D-A6EEF9F6799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751519" y="1596882"/>
            <a:ext cx="184053" cy="1259581"/>
          </a:xfrm>
          <a:prstGeom prst="rect">
            <a:avLst/>
          </a:prstGeom>
          <a:ln w="6350">
            <a:noFill/>
          </a:ln>
        </p:spPr>
      </p:pic>
      <p:sp>
        <p:nvSpPr>
          <p:cNvPr id="30" name="TextBox 29">
            <a:extLst>
              <a:ext uri="{FF2B5EF4-FFF2-40B4-BE49-F238E27FC236}">
                <a16:creationId xmlns:a16="http://schemas.microsoft.com/office/drawing/2014/main" id="{2EA9A612-0542-4EC4-A841-59D6B0C54A66}"/>
              </a:ext>
            </a:extLst>
          </p:cNvPr>
          <p:cNvSpPr txBox="1"/>
          <p:nvPr/>
        </p:nvSpPr>
        <p:spPr>
          <a:xfrm>
            <a:off x="6586342" y="1361090"/>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950" dirty="0">
                <a:solidFill>
                  <a:schemeClr val="tx1"/>
                </a:solidFill>
                <a:latin typeface="Arial" panose="020B0604020202020204" pitchFamily="34" charset="0"/>
                <a:cs typeface="Arial" panose="020B0604020202020204" pitchFamily="34" charset="0"/>
              </a:rPr>
              <a:t>25 nm</a:t>
            </a:r>
          </a:p>
        </p:txBody>
      </p:sp>
      <p:sp>
        <p:nvSpPr>
          <p:cNvPr id="32" name="Rectangle 31">
            <a:extLst>
              <a:ext uri="{FF2B5EF4-FFF2-40B4-BE49-F238E27FC236}">
                <a16:creationId xmlns:a16="http://schemas.microsoft.com/office/drawing/2014/main" id="{82B1C996-4CA0-4879-91CC-3611F372E3CB}"/>
              </a:ext>
            </a:extLst>
          </p:cNvPr>
          <p:cNvSpPr/>
          <p:nvPr/>
        </p:nvSpPr>
        <p:spPr>
          <a:xfrm>
            <a:off x="4352264" y="1128808"/>
            <a:ext cx="2734336" cy="2338291"/>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0426F72-8E62-43D5-8BFF-FD95BC828A2C}"/>
              </a:ext>
            </a:extLst>
          </p:cNvPr>
          <p:cNvCxnSpPr>
            <a:cxnSpLocks/>
          </p:cNvCxnSpPr>
          <p:nvPr/>
        </p:nvCxnSpPr>
        <p:spPr>
          <a:xfrm>
            <a:off x="644556" y="5912101"/>
            <a:ext cx="374904"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D497AFE-7CC7-4884-9226-BB99D9ECCCA5}"/>
              </a:ext>
            </a:extLst>
          </p:cNvPr>
          <p:cNvSpPr txBox="1"/>
          <p:nvPr/>
        </p:nvSpPr>
        <p:spPr>
          <a:xfrm>
            <a:off x="565659" y="5859372"/>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solidFill>
                  <a:schemeClr val="bg1"/>
                </a:solidFill>
                <a:latin typeface="Arial" panose="020B0604020202020204" pitchFamily="34" charset="0"/>
                <a:cs typeface="Arial" panose="020B0604020202020204" pitchFamily="34" charset="0"/>
              </a:rPr>
              <a:t>4 µm</a:t>
            </a:r>
          </a:p>
        </p:txBody>
      </p:sp>
      <p:cxnSp>
        <p:nvCxnSpPr>
          <p:cNvPr id="44" name="Straight Connector 43">
            <a:extLst>
              <a:ext uri="{FF2B5EF4-FFF2-40B4-BE49-F238E27FC236}">
                <a16:creationId xmlns:a16="http://schemas.microsoft.com/office/drawing/2014/main" id="{F6B6652F-E8EB-4DF1-8238-BCD55DF56FDB}"/>
              </a:ext>
            </a:extLst>
          </p:cNvPr>
          <p:cNvCxnSpPr>
            <a:cxnSpLocks/>
          </p:cNvCxnSpPr>
          <p:nvPr/>
        </p:nvCxnSpPr>
        <p:spPr>
          <a:xfrm>
            <a:off x="5004557" y="5912101"/>
            <a:ext cx="374904"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55D20C-3B63-48FE-94E6-2F470C277CB4}"/>
              </a:ext>
            </a:extLst>
          </p:cNvPr>
          <p:cNvSpPr txBox="1"/>
          <p:nvPr/>
        </p:nvSpPr>
        <p:spPr>
          <a:xfrm>
            <a:off x="4925660" y="5859372"/>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solidFill>
                  <a:schemeClr val="bg1"/>
                </a:solidFill>
                <a:latin typeface="Arial" panose="020B0604020202020204" pitchFamily="34" charset="0"/>
                <a:cs typeface="Arial" panose="020B0604020202020204" pitchFamily="34" charset="0"/>
              </a:rPr>
              <a:t>4 µm</a:t>
            </a:r>
          </a:p>
        </p:txBody>
      </p:sp>
      <p:pic>
        <p:nvPicPr>
          <p:cNvPr id="46" name="图片 3">
            <a:extLst>
              <a:ext uri="{FF2B5EF4-FFF2-40B4-BE49-F238E27FC236}">
                <a16:creationId xmlns:a16="http://schemas.microsoft.com/office/drawing/2014/main" id="{26FC0F7C-6B80-4121-9CDD-4C3046EF7AF0}"/>
              </a:ext>
            </a:extLst>
          </p:cNvPr>
          <p:cNvPicPr>
            <a:picLocks noChangeAspect="1"/>
          </p:cNvPicPr>
          <p:nvPr/>
        </p:nvPicPr>
        <p:blipFill>
          <a:blip r:embed="rId8"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47" name="Slide Number Placeholder 3">
            <a:extLst>
              <a:ext uri="{FF2B5EF4-FFF2-40B4-BE49-F238E27FC236}">
                <a16:creationId xmlns:a16="http://schemas.microsoft.com/office/drawing/2014/main" id="{6AD80249-FCF2-40A7-BA7F-0DEBCBBFB26B}"/>
              </a:ext>
            </a:extLst>
          </p:cNvPr>
          <p:cNvSpPr>
            <a:spLocks noGrp="1"/>
          </p:cNvSpPr>
          <p:nvPr>
            <p:ph type="sldNum" sz="quarter" idx="12"/>
          </p:nvPr>
        </p:nvSpPr>
        <p:spPr>
          <a:xfrm>
            <a:off x="8153400" y="6429251"/>
            <a:ext cx="533400" cy="307777"/>
          </a:xfrm>
        </p:spPr>
        <p:txBody>
          <a:bodyPr/>
          <a:lstStyle/>
          <a:p>
            <a:r>
              <a:rPr lang="en-US" dirty="0"/>
              <a:t>13</a:t>
            </a:r>
          </a:p>
        </p:txBody>
      </p:sp>
      <p:pic>
        <p:nvPicPr>
          <p:cNvPr id="48" name="Picture 47">
            <a:extLst>
              <a:ext uri="{FF2B5EF4-FFF2-40B4-BE49-F238E27FC236}">
                <a16:creationId xmlns:a16="http://schemas.microsoft.com/office/drawing/2014/main" id="{F7D24BDB-B4EF-45F7-957E-37FC3E46277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971678" y="4438165"/>
            <a:ext cx="184053" cy="1259581"/>
          </a:xfrm>
          <a:prstGeom prst="rect">
            <a:avLst/>
          </a:prstGeom>
          <a:ln w="6350">
            <a:noFill/>
          </a:ln>
        </p:spPr>
      </p:pic>
      <p:sp>
        <p:nvSpPr>
          <p:cNvPr id="49" name="TextBox 48">
            <a:extLst>
              <a:ext uri="{FF2B5EF4-FFF2-40B4-BE49-F238E27FC236}">
                <a16:creationId xmlns:a16="http://schemas.microsoft.com/office/drawing/2014/main" id="{AA81AD6E-FB32-40F1-87A4-5DB0F0C3856B}"/>
              </a:ext>
            </a:extLst>
          </p:cNvPr>
          <p:cNvSpPr txBox="1"/>
          <p:nvPr/>
        </p:nvSpPr>
        <p:spPr>
          <a:xfrm>
            <a:off x="2833933" y="4188657"/>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950" dirty="0">
                <a:solidFill>
                  <a:schemeClr val="tx1"/>
                </a:solidFill>
                <a:latin typeface="Arial" panose="020B0604020202020204" pitchFamily="34" charset="0"/>
                <a:cs typeface="Arial" panose="020B0604020202020204" pitchFamily="34" charset="0"/>
              </a:rPr>
              <a:t>2.2 µm</a:t>
            </a:r>
          </a:p>
        </p:txBody>
      </p:sp>
      <p:pic>
        <p:nvPicPr>
          <p:cNvPr id="50" name="Picture 49">
            <a:extLst>
              <a:ext uri="{FF2B5EF4-FFF2-40B4-BE49-F238E27FC236}">
                <a16:creationId xmlns:a16="http://schemas.microsoft.com/office/drawing/2014/main" id="{CD67C22D-603E-4F81-9B9A-66461C52EFE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309715" y="4438165"/>
            <a:ext cx="184053" cy="1259581"/>
          </a:xfrm>
          <a:prstGeom prst="rect">
            <a:avLst/>
          </a:prstGeom>
          <a:ln w="6350">
            <a:noFill/>
          </a:ln>
        </p:spPr>
      </p:pic>
      <p:sp>
        <p:nvSpPr>
          <p:cNvPr id="51" name="TextBox 50">
            <a:extLst>
              <a:ext uri="{FF2B5EF4-FFF2-40B4-BE49-F238E27FC236}">
                <a16:creationId xmlns:a16="http://schemas.microsoft.com/office/drawing/2014/main" id="{5BCE11D8-A182-4963-8BE5-5D0671FCC0BF}"/>
              </a:ext>
            </a:extLst>
          </p:cNvPr>
          <p:cNvSpPr txBox="1"/>
          <p:nvPr/>
        </p:nvSpPr>
        <p:spPr>
          <a:xfrm>
            <a:off x="7171970" y="4188657"/>
            <a:ext cx="800160" cy="347445"/>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950" dirty="0">
                <a:solidFill>
                  <a:schemeClr val="tx1"/>
                </a:solidFill>
                <a:latin typeface="Arial" panose="020B0604020202020204" pitchFamily="34" charset="0"/>
                <a:cs typeface="Arial" panose="020B0604020202020204" pitchFamily="34" charset="0"/>
              </a:rPr>
              <a:t>470 nm</a:t>
            </a:r>
          </a:p>
        </p:txBody>
      </p:sp>
      <p:sp>
        <p:nvSpPr>
          <p:cNvPr id="58" name="직사각형 11">
            <a:extLst>
              <a:ext uri="{FF2B5EF4-FFF2-40B4-BE49-F238E27FC236}">
                <a16:creationId xmlns:a16="http://schemas.microsoft.com/office/drawing/2014/main" id="{16D26903-94A7-406B-ACA5-C1F976D898D7}"/>
              </a:ext>
            </a:extLst>
          </p:cNvPr>
          <p:cNvSpPr/>
          <p:nvPr/>
        </p:nvSpPr>
        <p:spPr>
          <a:xfrm>
            <a:off x="6398413" y="3589870"/>
            <a:ext cx="3019943" cy="230832"/>
          </a:xfrm>
          <a:prstGeom prst="rect">
            <a:avLst/>
          </a:prstGeom>
        </p:spPr>
        <p:txBody>
          <a:bodyPr wrap="square">
            <a:spAutoFit/>
          </a:bodyPr>
          <a:lstStyle/>
          <a:p>
            <a:r>
              <a:rPr lang="en-US" sz="900" dirty="0">
                <a:latin typeface="Calibri" charset="0"/>
                <a:ea typeface="Calibri" charset="0"/>
                <a:cs typeface="Calibri" charset="0"/>
              </a:rPr>
              <a:t>D. </a:t>
            </a:r>
            <a:r>
              <a:rPr lang="en-US" sz="900" dirty="0" err="1">
                <a:latin typeface="Calibri" charset="0"/>
                <a:ea typeface="Calibri" charset="0"/>
                <a:cs typeface="Calibri" charset="0"/>
              </a:rPr>
              <a:t>Breid</a:t>
            </a:r>
            <a:r>
              <a:rPr lang="en-US" sz="900" dirty="0">
                <a:latin typeface="Calibri" charset="0"/>
                <a:ea typeface="Calibri" charset="0"/>
                <a:cs typeface="Calibri" charset="0"/>
              </a:rPr>
              <a:t> and A. Crosby</a:t>
            </a:r>
            <a:r>
              <a:rPr lang="de-DE" sz="900" dirty="0">
                <a:latin typeface="Calibri" charset="0"/>
                <a:ea typeface="Calibri" charset="0"/>
                <a:cs typeface="Calibri" charset="0"/>
              </a:rPr>
              <a:t>, </a:t>
            </a:r>
            <a:r>
              <a:rPr lang="de-DE" sz="900" i="1" dirty="0">
                <a:latin typeface="Calibri" charset="0"/>
                <a:ea typeface="Calibri" charset="0"/>
                <a:cs typeface="Calibri" charset="0"/>
              </a:rPr>
              <a:t>Soft Matter </a:t>
            </a:r>
            <a:r>
              <a:rPr lang="de-DE" sz="900" b="1" dirty="0">
                <a:latin typeface="Calibri" charset="0"/>
                <a:ea typeface="Calibri" charset="0"/>
                <a:cs typeface="Calibri" charset="0"/>
              </a:rPr>
              <a:t>7</a:t>
            </a:r>
            <a:r>
              <a:rPr lang="de-DE" sz="900" dirty="0">
                <a:latin typeface="Calibri" charset="0"/>
                <a:ea typeface="Calibri" charset="0"/>
                <a:cs typeface="Calibri" charset="0"/>
              </a:rPr>
              <a:t>, 4490 (2011)</a:t>
            </a:r>
            <a:endParaRPr lang="en-US" sz="900" dirty="0">
              <a:latin typeface="Calibri" charset="0"/>
              <a:ea typeface="Calibri" charset="0"/>
              <a:cs typeface="Calibri" charset="0"/>
            </a:endParaRPr>
          </a:p>
        </p:txBody>
      </p:sp>
      <p:sp>
        <p:nvSpPr>
          <p:cNvPr id="59" name="TextBox 58">
            <a:extLst>
              <a:ext uri="{FF2B5EF4-FFF2-40B4-BE49-F238E27FC236}">
                <a16:creationId xmlns:a16="http://schemas.microsoft.com/office/drawing/2014/main" id="{D69B4720-12DA-4FDB-A0F9-5238B964F7AC}"/>
              </a:ext>
            </a:extLst>
          </p:cNvPr>
          <p:cNvSpPr txBox="1"/>
          <p:nvPr/>
        </p:nvSpPr>
        <p:spPr>
          <a:xfrm>
            <a:off x="539156" y="3934993"/>
            <a:ext cx="1413257" cy="369332"/>
          </a:xfrm>
          <a:prstGeom prst="rect">
            <a:avLst/>
          </a:prstGeom>
          <a:noFill/>
        </p:spPr>
        <p:txBody>
          <a:bodyPr wrap="square" rtlCol="0">
            <a:spAutoFit/>
          </a:bodyPr>
          <a:lstStyle/>
          <a:p>
            <a:r>
              <a:rPr lang="en-US" dirty="0">
                <a:solidFill>
                  <a:schemeClr val="bg1"/>
                </a:solidFill>
              </a:rPr>
              <a:t>herringbone</a:t>
            </a:r>
          </a:p>
        </p:txBody>
      </p:sp>
      <p:sp>
        <p:nvSpPr>
          <p:cNvPr id="60" name="TextBox 59">
            <a:extLst>
              <a:ext uri="{FF2B5EF4-FFF2-40B4-BE49-F238E27FC236}">
                <a16:creationId xmlns:a16="http://schemas.microsoft.com/office/drawing/2014/main" id="{B0E85EDE-A43B-4DDB-81DB-C6543239F08B}"/>
              </a:ext>
            </a:extLst>
          </p:cNvPr>
          <p:cNvSpPr txBox="1"/>
          <p:nvPr/>
        </p:nvSpPr>
        <p:spPr>
          <a:xfrm>
            <a:off x="4910727" y="3935232"/>
            <a:ext cx="1413257" cy="369332"/>
          </a:xfrm>
          <a:prstGeom prst="rect">
            <a:avLst/>
          </a:prstGeom>
          <a:noFill/>
        </p:spPr>
        <p:txBody>
          <a:bodyPr wrap="square" rtlCol="0">
            <a:spAutoFit/>
          </a:bodyPr>
          <a:lstStyle/>
          <a:p>
            <a:r>
              <a:rPr lang="en-US" dirty="0">
                <a:solidFill>
                  <a:schemeClr val="bg1"/>
                </a:solidFill>
              </a:rPr>
              <a:t>labyrinth</a:t>
            </a:r>
          </a:p>
        </p:txBody>
      </p:sp>
      <p:pic>
        <p:nvPicPr>
          <p:cNvPr id="35" name="Picture 34">
            <a:extLst>
              <a:ext uri="{FF2B5EF4-FFF2-40B4-BE49-F238E27FC236}">
                <a16:creationId xmlns:a16="http://schemas.microsoft.com/office/drawing/2014/main" id="{ACD8D879-34FF-4A57-8899-BBDDAC242EB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4277360" y="889109"/>
            <a:ext cx="4700696" cy="2773124"/>
          </a:xfrm>
          <a:prstGeom prst="rect">
            <a:avLst/>
          </a:prstGeom>
          <a:solidFill>
            <a:schemeClr val="bg1"/>
          </a:solidFill>
        </p:spPr>
      </p:pic>
    </p:spTree>
    <p:extLst>
      <p:ext uri="{BB962C8B-B14F-4D97-AF65-F5344CB8AC3E}">
        <p14:creationId xmlns:p14="http://schemas.microsoft.com/office/powerpoint/2010/main" val="367266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P spid="43" grpId="0"/>
      <p:bldP spid="45" grpId="0"/>
      <p:bldP spid="49" grpId="0"/>
      <p:bldP spid="51" grpId="0"/>
      <p:bldP spid="58" grpId="0"/>
      <p:bldP spid="59" grpId="0"/>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B80EF9F3-0D45-430A-98D7-91ED1CB6C640}"/>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50" name="Title 1">
            <a:extLst>
              <a:ext uri="{FF2B5EF4-FFF2-40B4-BE49-F238E27FC236}">
                <a16:creationId xmlns:a16="http://schemas.microsoft.com/office/drawing/2014/main" id="{D3D42513-5BDB-4876-B953-A09E0F3A89A9}"/>
              </a:ext>
            </a:extLst>
          </p:cNvPr>
          <p:cNvSpPr txBox="1">
            <a:spLocks/>
          </p:cNvSpPr>
          <p:nvPr/>
        </p:nvSpPr>
        <p:spPr>
          <a:xfrm>
            <a:off x="3986859" y="308649"/>
            <a:ext cx="499256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r"/>
            <a:r>
              <a:rPr lang="en-US" sz="3000" b="1" dirty="0">
                <a:solidFill>
                  <a:srgbClr val="3C2878"/>
                </a:solidFill>
                <a:latin typeface="+mj-lt"/>
                <a:ea typeface="Calibri" charset="0"/>
                <a:cs typeface="Calibri" charset="0"/>
              </a:rPr>
              <a:t>Observing Changes in Wrinkle Topography under Humidity via ESEM</a:t>
            </a:r>
          </a:p>
        </p:txBody>
      </p:sp>
      <p:sp>
        <p:nvSpPr>
          <p:cNvPr id="51" name="Slide Number Placeholder 3">
            <a:extLst>
              <a:ext uri="{FF2B5EF4-FFF2-40B4-BE49-F238E27FC236}">
                <a16:creationId xmlns:a16="http://schemas.microsoft.com/office/drawing/2014/main" id="{82894C06-555B-4F8E-B2B1-5CC89B30F42E}"/>
              </a:ext>
            </a:extLst>
          </p:cNvPr>
          <p:cNvSpPr>
            <a:spLocks noGrp="1"/>
          </p:cNvSpPr>
          <p:nvPr>
            <p:ph type="sldNum" sz="quarter" idx="12"/>
          </p:nvPr>
        </p:nvSpPr>
        <p:spPr>
          <a:xfrm>
            <a:off x="8153400" y="6429251"/>
            <a:ext cx="533400" cy="307777"/>
          </a:xfrm>
        </p:spPr>
        <p:txBody>
          <a:bodyPr/>
          <a:lstStyle/>
          <a:p>
            <a:r>
              <a:rPr lang="en-US" dirty="0"/>
              <a:t>14</a:t>
            </a:r>
          </a:p>
        </p:txBody>
      </p:sp>
      <p:pic>
        <p:nvPicPr>
          <p:cNvPr id="4" name="Picture 3">
            <a:extLst>
              <a:ext uri="{FF2B5EF4-FFF2-40B4-BE49-F238E27FC236}">
                <a16:creationId xmlns:a16="http://schemas.microsoft.com/office/drawing/2014/main" id="{3D496D2A-6A24-4836-B764-301B7314C56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295949"/>
            <a:ext cx="2705100" cy="5956099"/>
          </a:xfrm>
          <a:prstGeom prst="rect">
            <a:avLst/>
          </a:prstGeom>
        </p:spPr>
      </p:pic>
      <p:pic>
        <p:nvPicPr>
          <p:cNvPr id="80" name="Picture 79">
            <a:extLst>
              <a:ext uri="{FF2B5EF4-FFF2-40B4-BE49-F238E27FC236}">
                <a16:creationId xmlns:a16="http://schemas.microsoft.com/office/drawing/2014/main" id="{B51BF938-8FC6-4F1B-87F0-72533BBDDB8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97500" y="3668775"/>
            <a:ext cx="2546192" cy="3154139"/>
          </a:xfrm>
          <a:prstGeom prst="rect">
            <a:avLst/>
          </a:prstGeom>
        </p:spPr>
      </p:pic>
      <p:pic>
        <p:nvPicPr>
          <p:cNvPr id="82" name="Picture 81">
            <a:extLst>
              <a:ext uri="{FF2B5EF4-FFF2-40B4-BE49-F238E27FC236}">
                <a16:creationId xmlns:a16="http://schemas.microsoft.com/office/drawing/2014/main" id="{07E591C6-BE29-4B23-940F-786E25F0C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692400" y="308647"/>
            <a:ext cx="2705100" cy="5956099"/>
          </a:xfrm>
          <a:prstGeom prst="rect">
            <a:avLst/>
          </a:prstGeom>
        </p:spPr>
      </p:pic>
      <p:sp>
        <p:nvSpPr>
          <p:cNvPr id="6" name="TextBox 5">
            <a:extLst>
              <a:ext uri="{FF2B5EF4-FFF2-40B4-BE49-F238E27FC236}">
                <a16:creationId xmlns:a16="http://schemas.microsoft.com/office/drawing/2014/main" id="{D34B1CDF-0B7A-40AD-8227-45F502ABC5B7}"/>
              </a:ext>
            </a:extLst>
          </p:cNvPr>
          <p:cNvSpPr txBox="1"/>
          <p:nvPr/>
        </p:nvSpPr>
        <p:spPr>
          <a:xfrm>
            <a:off x="5754405" y="1786872"/>
            <a:ext cx="3225017" cy="1723549"/>
          </a:xfrm>
          <a:prstGeom prst="rect">
            <a:avLst/>
          </a:prstGeom>
          <a:noFill/>
        </p:spPr>
        <p:txBody>
          <a:bodyPr wrap="square" rtlCol="0">
            <a:spAutoFit/>
          </a:bodyPr>
          <a:lstStyle/>
          <a:p>
            <a:r>
              <a:rPr lang="en-US" sz="1600" dirty="0">
                <a:solidFill>
                  <a:srgbClr val="8E0000"/>
                </a:solidFill>
              </a:rPr>
              <a:t>Relative humidity (RH) – dependent on temperature and pressure </a:t>
            </a:r>
          </a:p>
          <a:p>
            <a:endParaRPr lang="en-US" sz="1000" dirty="0">
              <a:solidFill>
                <a:srgbClr val="8E0000"/>
              </a:solidFill>
            </a:endParaRPr>
          </a:p>
          <a:p>
            <a:r>
              <a:rPr lang="en-US" sz="1600" dirty="0">
                <a:solidFill>
                  <a:srgbClr val="8E0000"/>
                </a:solidFill>
              </a:rPr>
              <a:t>At 4°C, saturated water vapor pressure (RH = 100%) is reached at 6.1 Torr and condensation starts above that pressure.</a:t>
            </a:r>
          </a:p>
        </p:txBody>
      </p:sp>
      <p:sp>
        <p:nvSpPr>
          <p:cNvPr id="2" name="Rectangle 1">
            <a:extLst>
              <a:ext uri="{FF2B5EF4-FFF2-40B4-BE49-F238E27FC236}">
                <a16:creationId xmlns:a16="http://schemas.microsoft.com/office/drawing/2014/main" id="{A552FEE9-2F6C-4F4A-8917-C920A5561D92}"/>
              </a:ext>
            </a:extLst>
          </p:cNvPr>
          <p:cNvSpPr/>
          <p:nvPr/>
        </p:nvSpPr>
        <p:spPr>
          <a:xfrm>
            <a:off x="125250" y="2223281"/>
            <a:ext cx="5284950" cy="4029140"/>
          </a:xfrm>
          <a:prstGeom prst="rect">
            <a:avLst/>
          </a:prstGeom>
          <a:solidFill>
            <a:schemeClr val="bg1"/>
          </a:solidFill>
          <a:ln>
            <a:solidFill>
              <a:srgbClr val="8E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CDBED98-208E-4CF0-ABE2-466D5D53183A}"/>
              </a:ext>
            </a:extLst>
          </p:cNvPr>
          <p:cNvSpPr txBox="1"/>
          <p:nvPr/>
        </p:nvSpPr>
        <p:spPr>
          <a:xfrm>
            <a:off x="313449" y="2344326"/>
            <a:ext cx="5127507" cy="2862322"/>
          </a:xfrm>
          <a:prstGeom prst="rect">
            <a:avLst/>
          </a:prstGeom>
          <a:noFill/>
        </p:spPr>
        <p:txBody>
          <a:bodyPr wrap="square" rtlCol="0">
            <a:spAutoFit/>
          </a:bodyPr>
          <a:lstStyle/>
          <a:p>
            <a:pPr marL="285750" indent="-285750">
              <a:buFont typeface="Arial" panose="020B0604020202020204" pitchFamily="34" charset="0"/>
              <a:buChar char="•"/>
            </a:pPr>
            <a:r>
              <a:rPr lang="en-US" dirty="0">
                <a:ea typeface="Arial" charset="0"/>
                <a:cs typeface="Arial" charset="0"/>
              </a:rPr>
              <a:t>These wrinkles were fabricated with </a:t>
            </a:r>
            <a:r>
              <a:rPr lang="en-US" i="1" dirty="0">
                <a:ea typeface="Arial" charset="0"/>
                <a:cs typeface="Arial" charset="0"/>
              </a:rPr>
              <a:t>ɛ</a:t>
            </a:r>
            <a:r>
              <a:rPr lang="en-US" baseline="-25000" dirty="0">
                <a:ea typeface="Arial" charset="0"/>
                <a:cs typeface="Arial" charset="0"/>
              </a:rPr>
              <a:t>pre</a:t>
            </a:r>
            <a:r>
              <a:rPr lang="en-US" dirty="0">
                <a:sym typeface="Wingdings" panose="05000000000000000000" pitchFamily="2" charset="2"/>
              </a:rPr>
              <a:t> = 0.6 </a:t>
            </a:r>
            <a:r>
              <a:rPr lang="en-US" dirty="0"/>
              <a:t>from 5 min hydration</a:t>
            </a:r>
          </a:p>
          <a:p>
            <a:pPr marL="285750" indent="-285750">
              <a:buFont typeface="Arial" panose="020B0604020202020204" pitchFamily="34" charset="0"/>
              <a:buChar char="•"/>
            </a:pPr>
            <a:r>
              <a:rPr lang="en-US" dirty="0"/>
              <a:t>Equivalent (or more) strain should be applied to reach a flat state</a:t>
            </a:r>
          </a:p>
          <a:p>
            <a:pPr marL="742950" lvl="1" indent="-285750">
              <a:buFont typeface="Arial" panose="020B0604020202020204" pitchFamily="34" charset="0"/>
              <a:buChar char="•"/>
            </a:pPr>
            <a:r>
              <a:rPr lang="en-US" dirty="0">
                <a:sym typeface="Wingdings" panose="05000000000000000000" pitchFamily="2" charset="2"/>
              </a:rPr>
              <a:t>swelling by 5 min (or longer) hydration</a:t>
            </a:r>
          </a:p>
          <a:p>
            <a:pPr marL="742950" lvl="1" indent="-285750">
              <a:buFont typeface="Arial" panose="020B0604020202020204" pitchFamily="34" charset="0"/>
              <a:buChar char="•"/>
            </a:pPr>
            <a:r>
              <a:rPr lang="en-US" dirty="0">
                <a:sym typeface="Wingdings" panose="05000000000000000000" pitchFamily="2" charset="2"/>
              </a:rPr>
              <a:t>not possible by the ESEM set-up</a:t>
            </a:r>
          </a:p>
          <a:p>
            <a:pPr marL="285750" indent="-285750">
              <a:buFont typeface="Arial" panose="020B0604020202020204" pitchFamily="34" charset="0"/>
              <a:buChar char="•"/>
            </a:pPr>
            <a:r>
              <a:rPr lang="en-US" dirty="0"/>
              <a:t>Wrinkles can be fabricated with less pre-strain amount by using </a:t>
            </a:r>
          </a:p>
          <a:p>
            <a:r>
              <a:rPr lang="en-US" dirty="0"/>
              <a:t> </a:t>
            </a:r>
            <a:endParaRPr lang="en-US" dirty="0">
              <a:sym typeface="Wingdings" panose="05000000000000000000" pitchFamily="2" charset="2"/>
            </a:endParaRPr>
          </a:p>
          <a:p>
            <a:pPr marL="285750" indent="-285750">
              <a:buFont typeface="Arial" panose="020B0604020202020204" pitchFamily="34" charset="0"/>
              <a:buChar char="•"/>
            </a:pPr>
            <a:endParaRPr lang="en-US" dirty="0"/>
          </a:p>
        </p:txBody>
      </p:sp>
      <p:pic>
        <p:nvPicPr>
          <p:cNvPr id="11" name="Picture 10" descr="A picture containing cabinet, indoor, wall, appliance&#10;&#10;Description automatically generated">
            <a:extLst>
              <a:ext uri="{FF2B5EF4-FFF2-40B4-BE49-F238E27FC236}">
                <a16:creationId xmlns:a16="http://schemas.microsoft.com/office/drawing/2014/main" id="{F58D6B6B-9842-48D1-B0F9-66880A25700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400231" y="4411098"/>
            <a:ext cx="2840120" cy="1698860"/>
          </a:xfrm>
          <a:prstGeom prst="rect">
            <a:avLst/>
          </a:prstGeom>
          <a:ln w="38100">
            <a:noFill/>
          </a:ln>
          <a:effectLst/>
        </p:spPr>
      </p:pic>
      <p:sp>
        <p:nvSpPr>
          <p:cNvPr id="12" name="TextBox 11">
            <a:extLst>
              <a:ext uri="{FF2B5EF4-FFF2-40B4-BE49-F238E27FC236}">
                <a16:creationId xmlns:a16="http://schemas.microsoft.com/office/drawing/2014/main" id="{70538AFE-6DF5-4298-B494-BF32FE4F8C53}"/>
              </a:ext>
            </a:extLst>
          </p:cNvPr>
          <p:cNvSpPr txBox="1"/>
          <p:nvPr/>
        </p:nvSpPr>
        <p:spPr>
          <a:xfrm>
            <a:off x="281931" y="5681038"/>
            <a:ext cx="2139185" cy="461665"/>
          </a:xfrm>
          <a:prstGeom prst="rect">
            <a:avLst/>
          </a:prstGeom>
          <a:noFill/>
        </p:spPr>
        <p:txBody>
          <a:bodyPr wrap="square" rtlCol="0">
            <a:spAutoFit/>
          </a:bodyPr>
          <a:lstStyle/>
          <a:p>
            <a:pPr algn="r"/>
            <a:r>
              <a:rPr lang="en-US" sz="1200" dirty="0"/>
              <a:t>Humidity-controlled environmental chamber</a:t>
            </a:r>
          </a:p>
        </p:txBody>
      </p:sp>
    </p:spTree>
    <p:extLst>
      <p:ext uri="{BB962C8B-B14F-4D97-AF65-F5344CB8AC3E}">
        <p14:creationId xmlns:p14="http://schemas.microsoft.com/office/powerpoint/2010/main" val="367714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00C7E7-6A82-463D-8C31-A1E06D4F5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70" y="3983852"/>
            <a:ext cx="2468880" cy="2230587"/>
          </a:xfrm>
          <a:prstGeom prst="rect">
            <a:avLst/>
          </a:prstGeom>
        </p:spPr>
      </p:pic>
      <p:pic>
        <p:nvPicPr>
          <p:cNvPr id="21" name="Picture 20">
            <a:extLst>
              <a:ext uri="{FF2B5EF4-FFF2-40B4-BE49-F238E27FC236}">
                <a16:creationId xmlns:a16="http://schemas.microsoft.com/office/drawing/2014/main" id="{F7B32E3E-2B08-4154-8775-5A2B67B0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595" y="3983852"/>
            <a:ext cx="2468880" cy="2230587"/>
          </a:xfrm>
          <a:prstGeom prst="rect">
            <a:avLst/>
          </a:prstGeom>
        </p:spPr>
      </p:pic>
      <p:pic>
        <p:nvPicPr>
          <p:cNvPr id="11" name="Picture 10">
            <a:extLst>
              <a:ext uri="{FF2B5EF4-FFF2-40B4-BE49-F238E27FC236}">
                <a16:creationId xmlns:a16="http://schemas.microsoft.com/office/drawing/2014/main" id="{FA863D84-5821-4341-84B8-956A73CE2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170" y="1637596"/>
            <a:ext cx="2468880" cy="2230587"/>
          </a:xfrm>
          <a:prstGeom prst="rect">
            <a:avLst/>
          </a:prstGeom>
        </p:spPr>
      </p:pic>
      <p:pic>
        <p:nvPicPr>
          <p:cNvPr id="19" name="Picture 18">
            <a:extLst>
              <a:ext uri="{FF2B5EF4-FFF2-40B4-BE49-F238E27FC236}">
                <a16:creationId xmlns:a16="http://schemas.microsoft.com/office/drawing/2014/main" id="{D80EBCC1-1491-4997-89C2-9BD603528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595" y="1637596"/>
            <a:ext cx="2468880" cy="2242445"/>
          </a:xfrm>
          <a:prstGeom prst="rect">
            <a:avLst/>
          </a:prstGeom>
        </p:spPr>
      </p:pic>
      <p:pic>
        <p:nvPicPr>
          <p:cNvPr id="20" name="Picture 19">
            <a:extLst>
              <a:ext uri="{FF2B5EF4-FFF2-40B4-BE49-F238E27FC236}">
                <a16:creationId xmlns:a16="http://schemas.microsoft.com/office/drawing/2014/main" id="{7873A8CC-E703-4C5B-BEE6-13051B430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5020" y="3983852"/>
            <a:ext cx="2468880" cy="2230587"/>
          </a:xfrm>
          <a:prstGeom prst="rect">
            <a:avLst/>
          </a:prstGeom>
        </p:spPr>
      </p:pic>
      <p:pic>
        <p:nvPicPr>
          <p:cNvPr id="12" name="Picture 11">
            <a:extLst>
              <a:ext uri="{FF2B5EF4-FFF2-40B4-BE49-F238E27FC236}">
                <a16:creationId xmlns:a16="http://schemas.microsoft.com/office/drawing/2014/main" id="{0EFC9F6F-EFF6-493D-8B98-C1D63CFFD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5020" y="1637596"/>
            <a:ext cx="2468880" cy="2230587"/>
          </a:xfrm>
          <a:prstGeom prst="rect">
            <a:avLst/>
          </a:prstGeom>
        </p:spPr>
      </p:pic>
      <p:sp>
        <p:nvSpPr>
          <p:cNvPr id="33" name="TextBox 32">
            <a:extLst>
              <a:ext uri="{FF2B5EF4-FFF2-40B4-BE49-F238E27FC236}">
                <a16:creationId xmlns:a16="http://schemas.microsoft.com/office/drawing/2014/main" id="{6168B9F0-0C19-4A25-98C2-F0BA2BC91104}"/>
              </a:ext>
            </a:extLst>
          </p:cNvPr>
          <p:cNvSpPr txBox="1"/>
          <p:nvPr/>
        </p:nvSpPr>
        <p:spPr>
          <a:xfrm>
            <a:off x="2705735" y="1736203"/>
            <a:ext cx="502920" cy="292388"/>
          </a:xfrm>
          <a:prstGeom prst="rect">
            <a:avLst/>
          </a:prstGeom>
          <a:solidFill>
            <a:srgbClr val="DDD9C3">
              <a:alpha val="85098"/>
            </a:srgbClr>
          </a:solidFill>
        </p:spPr>
        <p:txBody>
          <a:bodyPr wrap="square" lIns="45720" rIns="45720" rtlCol="0">
            <a:spAutoFit/>
          </a:bodyPr>
          <a:lstStyle/>
          <a:p>
            <a:pPr algn="ctr"/>
            <a:r>
              <a:rPr lang="en-US" sz="1300" dirty="0">
                <a:latin typeface="Arial" panose="020B0604020202020204" pitchFamily="34" charset="0"/>
                <a:cs typeface="Arial" panose="020B0604020202020204" pitchFamily="34" charset="0"/>
              </a:rPr>
              <a:t>dry</a:t>
            </a:r>
          </a:p>
        </p:txBody>
      </p:sp>
      <p:sp>
        <p:nvSpPr>
          <p:cNvPr id="34" name="TextBox 33">
            <a:extLst>
              <a:ext uri="{FF2B5EF4-FFF2-40B4-BE49-F238E27FC236}">
                <a16:creationId xmlns:a16="http://schemas.microsoft.com/office/drawing/2014/main" id="{C1813727-07A8-4D03-9278-BA4B0470F575}"/>
              </a:ext>
            </a:extLst>
          </p:cNvPr>
          <p:cNvSpPr txBox="1"/>
          <p:nvPr/>
        </p:nvSpPr>
        <p:spPr>
          <a:xfrm>
            <a:off x="5090160" y="1736203"/>
            <a:ext cx="502920" cy="292388"/>
          </a:xfrm>
          <a:prstGeom prst="rect">
            <a:avLst/>
          </a:prstGeom>
          <a:solidFill>
            <a:srgbClr val="DDD9C3">
              <a:alpha val="85098"/>
            </a:srgbClr>
          </a:solidFill>
        </p:spPr>
        <p:txBody>
          <a:bodyPr wrap="square" lIns="45720" rIns="45720" rtlCol="0">
            <a:spAutoFit/>
          </a:bodyPr>
          <a:lstStyle/>
          <a:p>
            <a:pPr algn="ctr"/>
            <a:r>
              <a:rPr lang="en-US" sz="1300" dirty="0">
                <a:latin typeface="Arial" panose="020B0604020202020204" pitchFamily="34" charset="0"/>
                <a:cs typeface="Arial" panose="020B0604020202020204" pitchFamily="34" charset="0"/>
              </a:rPr>
              <a:t>wet</a:t>
            </a:r>
          </a:p>
        </p:txBody>
      </p:sp>
      <p:sp>
        <p:nvSpPr>
          <p:cNvPr id="35" name="TextBox 34">
            <a:extLst>
              <a:ext uri="{FF2B5EF4-FFF2-40B4-BE49-F238E27FC236}">
                <a16:creationId xmlns:a16="http://schemas.microsoft.com/office/drawing/2014/main" id="{4E0EC8CF-70F8-476E-80A6-D584DA3E9CAF}"/>
              </a:ext>
            </a:extLst>
          </p:cNvPr>
          <p:cNvSpPr txBox="1"/>
          <p:nvPr/>
        </p:nvSpPr>
        <p:spPr>
          <a:xfrm>
            <a:off x="7474585" y="1736203"/>
            <a:ext cx="502920" cy="292388"/>
          </a:xfrm>
          <a:prstGeom prst="rect">
            <a:avLst/>
          </a:prstGeom>
          <a:solidFill>
            <a:srgbClr val="DDD9C3">
              <a:alpha val="85098"/>
            </a:srgbClr>
          </a:solidFill>
        </p:spPr>
        <p:txBody>
          <a:bodyPr wrap="square" lIns="45720" rIns="45720" rtlCol="0">
            <a:spAutoFit/>
          </a:bodyPr>
          <a:lstStyle/>
          <a:p>
            <a:pPr algn="ctr"/>
            <a:r>
              <a:rPr lang="en-US" sz="1300" dirty="0">
                <a:latin typeface="Arial" panose="020B0604020202020204" pitchFamily="34" charset="0"/>
                <a:cs typeface="Arial" panose="020B0604020202020204" pitchFamily="34" charset="0"/>
              </a:rPr>
              <a:t>8 m</a:t>
            </a:r>
          </a:p>
        </p:txBody>
      </p:sp>
      <p:sp>
        <p:nvSpPr>
          <p:cNvPr id="36" name="TextBox 35">
            <a:extLst>
              <a:ext uri="{FF2B5EF4-FFF2-40B4-BE49-F238E27FC236}">
                <a16:creationId xmlns:a16="http://schemas.microsoft.com/office/drawing/2014/main" id="{17A5B4F3-1321-41B7-80F1-A490628CF0DA}"/>
              </a:ext>
            </a:extLst>
          </p:cNvPr>
          <p:cNvSpPr txBox="1"/>
          <p:nvPr/>
        </p:nvSpPr>
        <p:spPr>
          <a:xfrm>
            <a:off x="7474585" y="4085948"/>
            <a:ext cx="502920" cy="292388"/>
          </a:xfrm>
          <a:prstGeom prst="rect">
            <a:avLst/>
          </a:prstGeom>
          <a:solidFill>
            <a:srgbClr val="DDD9C3">
              <a:alpha val="85098"/>
            </a:srgbClr>
          </a:solidFill>
        </p:spPr>
        <p:txBody>
          <a:bodyPr wrap="square" lIns="45720" rIns="45720" rtlCol="0">
            <a:spAutoFit/>
          </a:bodyPr>
          <a:lstStyle/>
          <a:p>
            <a:pPr algn="ctr"/>
            <a:r>
              <a:rPr lang="en-US" sz="1300" dirty="0">
                <a:latin typeface="Arial" panose="020B0604020202020204" pitchFamily="34" charset="0"/>
                <a:cs typeface="Arial" panose="020B0604020202020204" pitchFamily="34" charset="0"/>
              </a:rPr>
              <a:t>13 m</a:t>
            </a:r>
          </a:p>
        </p:txBody>
      </p:sp>
      <p:sp>
        <p:nvSpPr>
          <p:cNvPr id="37" name="TextBox 36">
            <a:extLst>
              <a:ext uri="{FF2B5EF4-FFF2-40B4-BE49-F238E27FC236}">
                <a16:creationId xmlns:a16="http://schemas.microsoft.com/office/drawing/2014/main" id="{08FB1E73-A4B7-4B1A-B8E7-E21ECF4EF5B1}"/>
              </a:ext>
            </a:extLst>
          </p:cNvPr>
          <p:cNvSpPr txBox="1"/>
          <p:nvPr/>
        </p:nvSpPr>
        <p:spPr>
          <a:xfrm>
            <a:off x="5090160" y="4085948"/>
            <a:ext cx="502920" cy="292388"/>
          </a:xfrm>
          <a:prstGeom prst="rect">
            <a:avLst/>
          </a:prstGeom>
          <a:solidFill>
            <a:srgbClr val="DDD9C3">
              <a:alpha val="85098"/>
            </a:srgbClr>
          </a:solidFill>
        </p:spPr>
        <p:txBody>
          <a:bodyPr wrap="square" lIns="45720" rIns="45720" rtlCol="0">
            <a:spAutoFit/>
          </a:bodyPr>
          <a:lstStyle/>
          <a:p>
            <a:pPr algn="ctr"/>
            <a:r>
              <a:rPr lang="en-US" sz="1300" dirty="0">
                <a:latin typeface="Arial" panose="020B0604020202020204" pitchFamily="34" charset="0"/>
                <a:cs typeface="Arial" panose="020B0604020202020204" pitchFamily="34" charset="0"/>
              </a:rPr>
              <a:t>18 m</a:t>
            </a:r>
          </a:p>
        </p:txBody>
      </p:sp>
      <p:sp>
        <p:nvSpPr>
          <p:cNvPr id="38" name="TextBox 37">
            <a:extLst>
              <a:ext uri="{FF2B5EF4-FFF2-40B4-BE49-F238E27FC236}">
                <a16:creationId xmlns:a16="http://schemas.microsoft.com/office/drawing/2014/main" id="{A13D2911-96DB-4F1C-B125-17942B8DA456}"/>
              </a:ext>
            </a:extLst>
          </p:cNvPr>
          <p:cNvSpPr txBox="1"/>
          <p:nvPr/>
        </p:nvSpPr>
        <p:spPr>
          <a:xfrm>
            <a:off x="2705735" y="4085948"/>
            <a:ext cx="502920" cy="292388"/>
          </a:xfrm>
          <a:prstGeom prst="rect">
            <a:avLst/>
          </a:prstGeom>
          <a:solidFill>
            <a:srgbClr val="DDD9C3">
              <a:alpha val="85098"/>
            </a:srgbClr>
          </a:solidFill>
        </p:spPr>
        <p:txBody>
          <a:bodyPr wrap="square" lIns="45720" rIns="45720" rtlCol="0">
            <a:spAutoFit/>
          </a:bodyPr>
          <a:lstStyle/>
          <a:p>
            <a:pPr algn="ctr"/>
            <a:r>
              <a:rPr lang="en-US" sz="1300" dirty="0">
                <a:latin typeface="Arial" panose="020B0604020202020204" pitchFamily="34" charset="0"/>
                <a:cs typeface="Arial" panose="020B0604020202020204" pitchFamily="34" charset="0"/>
              </a:rPr>
              <a:t>26 m</a:t>
            </a:r>
          </a:p>
        </p:txBody>
      </p:sp>
      <p:pic>
        <p:nvPicPr>
          <p:cNvPr id="17" name="图片 3">
            <a:extLst>
              <a:ext uri="{FF2B5EF4-FFF2-40B4-BE49-F238E27FC236}">
                <a16:creationId xmlns:a16="http://schemas.microsoft.com/office/drawing/2014/main" id="{064D0DD6-1065-41FA-A6B1-9EC31271B592}"/>
              </a:ext>
            </a:extLst>
          </p:cNvPr>
          <p:cNvPicPr>
            <a:picLocks noChangeAspect="1"/>
          </p:cNvPicPr>
          <p:nvPr/>
        </p:nvPicPr>
        <p:blipFill>
          <a:blip r:embed="rId8"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8" name="Title 1">
            <a:extLst>
              <a:ext uri="{FF2B5EF4-FFF2-40B4-BE49-F238E27FC236}">
                <a16:creationId xmlns:a16="http://schemas.microsoft.com/office/drawing/2014/main" id="{564D9D5E-44F6-4E96-A5AC-16B2551CEC2F}"/>
              </a:ext>
            </a:extLst>
          </p:cNvPr>
          <p:cNvSpPr txBox="1">
            <a:spLocks/>
          </p:cNvSpPr>
          <p:nvPr/>
        </p:nvSpPr>
        <p:spPr>
          <a:xfrm>
            <a:off x="0" y="203844"/>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000" b="1" dirty="0">
                <a:solidFill>
                  <a:srgbClr val="3C2878"/>
                </a:solidFill>
                <a:latin typeface="+mj-lt"/>
                <a:ea typeface="Calibri" charset="0"/>
                <a:cs typeface="Calibri" charset="0"/>
              </a:rPr>
              <a:t>Reversible Transitions of the Wrinkle Patterns </a:t>
            </a:r>
          </a:p>
          <a:p>
            <a:r>
              <a:rPr lang="en-US" sz="3000" b="1" dirty="0">
                <a:solidFill>
                  <a:srgbClr val="3C2878"/>
                </a:solidFill>
                <a:latin typeface="+mj-lt"/>
                <a:ea typeface="Calibri" charset="0"/>
                <a:cs typeface="Calibri" charset="0"/>
              </a:rPr>
              <a:t>under Hydration and Dehydration  </a:t>
            </a:r>
          </a:p>
        </p:txBody>
      </p:sp>
      <p:sp>
        <p:nvSpPr>
          <p:cNvPr id="23" name="Rectangle 22">
            <a:extLst>
              <a:ext uri="{FF2B5EF4-FFF2-40B4-BE49-F238E27FC236}">
                <a16:creationId xmlns:a16="http://schemas.microsoft.com/office/drawing/2014/main" id="{FA535D11-970F-4D21-9963-3D6030E9CD7D}"/>
              </a:ext>
            </a:extLst>
          </p:cNvPr>
          <p:cNvSpPr/>
          <p:nvPr/>
        </p:nvSpPr>
        <p:spPr>
          <a:xfrm>
            <a:off x="982715" y="1535996"/>
            <a:ext cx="4808485" cy="237744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A611D1D0-61C6-48CE-9495-DAE2A1739165}"/>
              </a:ext>
            </a:extLst>
          </p:cNvPr>
          <p:cNvSpPr>
            <a:spLocks noGrp="1"/>
          </p:cNvSpPr>
          <p:nvPr>
            <p:ph type="sldNum" sz="quarter" idx="12"/>
          </p:nvPr>
        </p:nvSpPr>
        <p:spPr>
          <a:xfrm>
            <a:off x="8153400" y="6429251"/>
            <a:ext cx="533400" cy="307777"/>
          </a:xfrm>
        </p:spPr>
        <p:txBody>
          <a:bodyPr/>
          <a:lstStyle/>
          <a:p>
            <a:r>
              <a:rPr lang="en-US" dirty="0"/>
              <a:t>15</a:t>
            </a:r>
          </a:p>
        </p:txBody>
      </p:sp>
      <p:sp>
        <p:nvSpPr>
          <p:cNvPr id="26" name="TextBox 25">
            <a:extLst>
              <a:ext uri="{FF2B5EF4-FFF2-40B4-BE49-F238E27FC236}">
                <a16:creationId xmlns:a16="http://schemas.microsoft.com/office/drawing/2014/main" id="{F975D939-45CA-4393-A2DA-6AED9C6985D2}"/>
              </a:ext>
            </a:extLst>
          </p:cNvPr>
          <p:cNvSpPr txBox="1"/>
          <p:nvPr/>
        </p:nvSpPr>
        <p:spPr>
          <a:xfrm>
            <a:off x="1170051" y="3479434"/>
            <a:ext cx="568345" cy="289993"/>
          </a:xfrm>
          <a:prstGeom prst="rect">
            <a:avLst/>
          </a:prstGeom>
          <a:solidFill>
            <a:schemeClr val="bg1">
              <a:lumMod val="75000"/>
              <a:alpha val="90000"/>
            </a:schemeClr>
          </a:solid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algn="ctr"/>
            <a:endParaRPr lang="en-US" sz="1100" dirty="0">
              <a:solidFill>
                <a:schemeClr val="tx1"/>
              </a:solidFill>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5A36CCD0-2ED9-487A-9D3E-173750607676}"/>
              </a:ext>
            </a:extLst>
          </p:cNvPr>
          <p:cNvCxnSpPr>
            <a:cxnSpLocks/>
          </p:cNvCxnSpPr>
          <p:nvPr/>
        </p:nvCxnSpPr>
        <p:spPr>
          <a:xfrm>
            <a:off x="1346261" y="3557015"/>
            <a:ext cx="274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FC8D100-6FF9-43B6-9C45-C06484D76B07}"/>
              </a:ext>
            </a:extLst>
          </p:cNvPr>
          <p:cNvSpPr/>
          <p:nvPr/>
        </p:nvSpPr>
        <p:spPr>
          <a:xfrm>
            <a:off x="1159391" y="3524688"/>
            <a:ext cx="579005" cy="261610"/>
          </a:xfrm>
          <a:prstGeom prst="rect">
            <a:avLst/>
          </a:prstGeom>
        </p:spPr>
        <p:txBody>
          <a:bodyPr wrap="none">
            <a:spAutoFit/>
          </a:bodyPr>
          <a:lstStyle/>
          <a:p>
            <a:pPr algn="ctr"/>
            <a:r>
              <a:rPr lang="en-US" sz="1100" dirty="0">
                <a:latin typeface="Arial" panose="020B0604020202020204" pitchFamily="34" charset="0"/>
                <a:cs typeface="Arial" panose="020B0604020202020204" pitchFamily="34" charset="0"/>
              </a:rPr>
              <a:t>10 µm</a:t>
            </a:r>
          </a:p>
        </p:txBody>
      </p:sp>
      <p:cxnSp>
        <p:nvCxnSpPr>
          <p:cNvPr id="27" name="Straight Connector 26">
            <a:extLst>
              <a:ext uri="{FF2B5EF4-FFF2-40B4-BE49-F238E27FC236}">
                <a16:creationId xmlns:a16="http://schemas.microsoft.com/office/drawing/2014/main" id="{34EA07F3-4DF1-4EBD-9074-9927B3FEFED3}"/>
              </a:ext>
            </a:extLst>
          </p:cNvPr>
          <p:cNvCxnSpPr>
            <a:cxnSpLocks/>
          </p:cNvCxnSpPr>
          <p:nvPr/>
        </p:nvCxnSpPr>
        <p:spPr>
          <a:xfrm>
            <a:off x="3603402" y="3627900"/>
            <a:ext cx="274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102A9A-3DBD-42F2-8DE3-AD37C9070492}"/>
              </a:ext>
            </a:extLst>
          </p:cNvPr>
          <p:cNvCxnSpPr>
            <a:cxnSpLocks/>
          </p:cNvCxnSpPr>
          <p:nvPr/>
        </p:nvCxnSpPr>
        <p:spPr>
          <a:xfrm>
            <a:off x="5987827" y="3620812"/>
            <a:ext cx="274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AA1864-FFDA-4FF1-91E0-0421E9C7C9A5}"/>
              </a:ext>
            </a:extLst>
          </p:cNvPr>
          <p:cNvCxnSpPr>
            <a:cxnSpLocks/>
          </p:cNvCxnSpPr>
          <p:nvPr/>
        </p:nvCxnSpPr>
        <p:spPr>
          <a:xfrm>
            <a:off x="1209101" y="5961071"/>
            <a:ext cx="274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449A86-7BBB-4BD3-B15E-D1721045C875}"/>
              </a:ext>
            </a:extLst>
          </p:cNvPr>
          <p:cNvCxnSpPr>
            <a:cxnSpLocks/>
          </p:cNvCxnSpPr>
          <p:nvPr/>
        </p:nvCxnSpPr>
        <p:spPr>
          <a:xfrm>
            <a:off x="3596314" y="5961071"/>
            <a:ext cx="274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115D59-F8B0-4825-A723-CFEF7A1F869F}"/>
              </a:ext>
            </a:extLst>
          </p:cNvPr>
          <p:cNvCxnSpPr>
            <a:cxnSpLocks/>
          </p:cNvCxnSpPr>
          <p:nvPr/>
        </p:nvCxnSpPr>
        <p:spPr>
          <a:xfrm>
            <a:off x="5980739" y="5961071"/>
            <a:ext cx="274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88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5E121BB-A852-40BF-AD51-0A569595BB8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4716900" y="123825"/>
            <a:ext cx="4303276" cy="3292475"/>
          </a:xfrm>
          <a:prstGeom prst="rect">
            <a:avLst/>
          </a:prstGeom>
        </p:spPr>
      </p:pic>
      <p:pic>
        <p:nvPicPr>
          <p:cNvPr id="7" name="图片 3">
            <a:extLst>
              <a:ext uri="{FF2B5EF4-FFF2-40B4-BE49-F238E27FC236}">
                <a16:creationId xmlns:a16="http://schemas.microsoft.com/office/drawing/2014/main" id="{F7851ED6-6D19-4B11-A965-9377E9FCDFBC}"/>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4" name="Rectangle 3">
            <a:extLst>
              <a:ext uri="{FF2B5EF4-FFF2-40B4-BE49-F238E27FC236}">
                <a16:creationId xmlns:a16="http://schemas.microsoft.com/office/drawing/2014/main" id="{E8650115-D194-4BBF-9E00-7E06EA3071DB}"/>
              </a:ext>
            </a:extLst>
          </p:cNvPr>
          <p:cNvSpPr/>
          <p:nvPr/>
        </p:nvSpPr>
        <p:spPr>
          <a:xfrm>
            <a:off x="1680491" y="2155870"/>
            <a:ext cx="3112175" cy="830997"/>
          </a:xfrm>
          <a:prstGeom prst="rect">
            <a:avLst/>
          </a:prstGeom>
        </p:spPr>
        <p:txBody>
          <a:bodyPr wrap="square">
            <a:spAutoFit/>
          </a:bodyPr>
          <a:lstStyle/>
          <a:p>
            <a:pPr lvl="0">
              <a:defRPr/>
            </a:pPr>
            <a:r>
              <a:rPr lang="en-US" sz="1600" dirty="0">
                <a:solidFill>
                  <a:srgbClr val="8E0000"/>
                </a:solidFill>
              </a:rPr>
              <a:t>Relative estimate of the timescale of wrinkle topography changes in response to heating/drying</a:t>
            </a:r>
          </a:p>
        </p:txBody>
      </p:sp>
      <p:grpSp>
        <p:nvGrpSpPr>
          <p:cNvPr id="22" name="Group 21">
            <a:extLst>
              <a:ext uri="{FF2B5EF4-FFF2-40B4-BE49-F238E27FC236}">
                <a16:creationId xmlns:a16="http://schemas.microsoft.com/office/drawing/2014/main" id="{E7E5FEB4-FD74-4883-B9FD-CE4FEBE8EE40}"/>
              </a:ext>
            </a:extLst>
          </p:cNvPr>
          <p:cNvGrpSpPr/>
          <p:nvPr/>
        </p:nvGrpSpPr>
        <p:grpSpPr>
          <a:xfrm>
            <a:off x="5015714" y="3394992"/>
            <a:ext cx="4432300" cy="2899113"/>
            <a:chOff x="4964914" y="3382292"/>
            <a:chExt cx="4432300" cy="2899113"/>
          </a:xfrm>
        </p:grpSpPr>
        <p:grpSp>
          <p:nvGrpSpPr>
            <p:cNvPr id="15" name="Group 14">
              <a:extLst>
                <a:ext uri="{FF2B5EF4-FFF2-40B4-BE49-F238E27FC236}">
                  <a16:creationId xmlns:a16="http://schemas.microsoft.com/office/drawing/2014/main" id="{306E433E-C946-4E79-B235-EA6DAC527074}"/>
                </a:ext>
              </a:extLst>
            </p:cNvPr>
            <p:cNvGrpSpPr/>
            <p:nvPr/>
          </p:nvGrpSpPr>
          <p:grpSpPr>
            <a:xfrm>
              <a:off x="4964914" y="3382292"/>
              <a:ext cx="4432300" cy="2899113"/>
              <a:chOff x="9474200" y="3936193"/>
              <a:chExt cx="4432300" cy="2899113"/>
            </a:xfrm>
          </p:grpSpPr>
          <p:pic>
            <p:nvPicPr>
              <p:cNvPr id="26" name="Picture 25">
                <a:extLst>
                  <a:ext uri="{FF2B5EF4-FFF2-40B4-BE49-F238E27FC236}">
                    <a16:creationId xmlns:a16="http://schemas.microsoft.com/office/drawing/2014/main" id="{F0EB1128-8F53-4F7C-93CF-4596CBEA032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474200" y="3936193"/>
                <a:ext cx="1757204" cy="1486955"/>
              </a:xfrm>
              <a:prstGeom prst="rect">
                <a:avLst/>
              </a:prstGeom>
            </p:spPr>
          </p:pic>
          <p:sp>
            <p:nvSpPr>
              <p:cNvPr id="24" name="TextBox 23">
                <a:extLst>
                  <a:ext uri="{FF2B5EF4-FFF2-40B4-BE49-F238E27FC236}">
                    <a16:creationId xmlns:a16="http://schemas.microsoft.com/office/drawing/2014/main" id="{B371E2B0-51B0-4EB2-8DB5-6FDB74F329C8}"/>
                  </a:ext>
                </a:extLst>
              </p:cNvPr>
              <p:cNvSpPr txBox="1"/>
              <p:nvPr/>
            </p:nvSpPr>
            <p:spPr>
              <a:xfrm>
                <a:off x="11015504" y="4138320"/>
                <a:ext cx="2720009" cy="646331"/>
              </a:xfrm>
              <a:prstGeom prst="rect">
                <a:avLst/>
              </a:prstGeom>
              <a:noFill/>
            </p:spPr>
            <p:txBody>
              <a:bodyPr wrap="square" rtlCol="0">
                <a:spAutoFit/>
              </a:bodyPr>
              <a:lstStyle/>
              <a:p>
                <a:r>
                  <a:rPr lang="en-US" sz="1200" dirty="0"/>
                  <a:t>Root mean square height (RMS)</a:t>
                </a:r>
              </a:p>
              <a:p>
                <a:pPr marL="285750" indent="-171450">
                  <a:buFontTx/>
                  <a:buChar char="-"/>
                </a:pPr>
                <a:r>
                  <a:rPr lang="en-US" sz="1200" dirty="0"/>
                  <a:t>Standard deviation of the height distribution</a:t>
                </a:r>
              </a:p>
            </p:txBody>
          </p:sp>
          <p:sp>
            <p:nvSpPr>
              <p:cNvPr id="25" name="TextBox 24">
                <a:extLst>
                  <a:ext uri="{FF2B5EF4-FFF2-40B4-BE49-F238E27FC236}">
                    <a16:creationId xmlns:a16="http://schemas.microsoft.com/office/drawing/2014/main" id="{FB9F73AD-2631-4DAF-A584-E88DC27F2EB0}"/>
                  </a:ext>
                </a:extLst>
              </p:cNvPr>
              <p:cNvSpPr txBox="1"/>
              <p:nvPr/>
            </p:nvSpPr>
            <p:spPr>
              <a:xfrm>
                <a:off x="11015504" y="5537361"/>
                <a:ext cx="2506676" cy="646331"/>
              </a:xfrm>
              <a:prstGeom prst="rect">
                <a:avLst/>
              </a:prstGeom>
              <a:noFill/>
            </p:spPr>
            <p:txBody>
              <a:bodyPr wrap="square" rtlCol="0">
                <a:spAutoFit/>
              </a:bodyPr>
              <a:lstStyle/>
              <a:p>
                <a:r>
                  <a:rPr lang="en-US" sz="1200" dirty="0"/>
                  <a:t>Arithmetical mean height (Ra)</a:t>
                </a:r>
              </a:p>
              <a:p>
                <a:pPr marL="285750" indent="-171450">
                  <a:buFontTx/>
                  <a:buChar char="-"/>
                </a:pPr>
                <a:r>
                  <a:rPr lang="en-US" sz="1200" dirty="0"/>
                  <a:t>Mean of the average height difference for the average plane</a:t>
                </a:r>
              </a:p>
            </p:txBody>
          </p:sp>
          <p:sp>
            <p:nvSpPr>
              <p:cNvPr id="27" name="Rectangle 26">
                <a:extLst>
                  <a:ext uri="{FF2B5EF4-FFF2-40B4-BE49-F238E27FC236}">
                    <a16:creationId xmlns:a16="http://schemas.microsoft.com/office/drawing/2014/main" id="{1AA66C93-AECE-45D3-9CF1-11197BB81322}"/>
                  </a:ext>
                </a:extLst>
              </p:cNvPr>
              <p:cNvSpPr/>
              <p:nvPr/>
            </p:nvSpPr>
            <p:spPr>
              <a:xfrm>
                <a:off x="11311802" y="6496752"/>
                <a:ext cx="2594698" cy="338554"/>
              </a:xfrm>
              <a:prstGeom prst="rect">
                <a:avLst/>
              </a:prstGeom>
            </p:spPr>
            <p:txBody>
              <a:bodyPr wrap="square">
                <a:spAutoFit/>
              </a:bodyPr>
              <a:lstStyle/>
              <a:p>
                <a:r>
                  <a:rPr lang="en-US" sz="800" dirty="0"/>
                  <a:t>From Roughness measurement guidebook for </a:t>
                </a:r>
              </a:p>
              <a:p>
                <a:r>
                  <a:rPr lang="en-US" sz="800" dirty="0"/>
                  <a:t>laser microscope LEXT OLS5000 by Olympus (2017)</a:t>
                </a:r>
              </a:p>
            </p:txBody>
          </p:sp>
        </p:grpSp>
        <p:pic>
          <p:nvPicPr>
            <p:cNvPr id="31" name="Picture 30">
              <a:extLst>
                <a:ext uri="{FF2B5EF4-FFF2-40B4-BE49-F238E27FC236}">
                  <a16:creationId xmlns:a16="http://schemas.microsoft.com/office/drawing/2014/main" id="{674753A3-9B7C-4FB8-B85C-EB2CD1EA846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64914" y="4907347"/>
              <a:ext cx="1596127" cy="1163253"/>
            </a:xfrm>
            <a:prstGeom prst="rect">
              <a:avLst/>
            </a:prstGeom>
          </p:spPr>
        </p:pic>
      </p:grpSp>
      <p:sp>
        <p:nvSpPr>
          <p:cNvPr id="33" name="Slide Number Placeholder 3">
            <a:extLst>
              <a:ext uri="{FF2B5EF4-FFF2-40B4-BE49-F238E27FC236}">
                <a16:creationId xmlns:a16="http://schemas.microsoft.com/office/drawing/2014/main" id="{E42FF4A7-16C8-4E60-82FE-CD3AF9083B6E}"/>
              </a:ext>
            </a:extLst>
          </p:cNvPr>
          <p:cNvSpPr>
            <a:spLocks noGrp="1"/>
          </p:cNvSpPr>
          <p:nvPr>
            <p:ph type="sldNum" sz="quarter" idx="12"/>
          </p:nvPr>
        </p:nvSpPr>
        <p:spPr>
          <a:xfrm>
            <a:off x="8153400" y="6429251"/>
            <a:ext cx="533400" cy="307777"/>
          </a:xfrm>
        </p:spPr>
        <p:txBody>
          <a:bodyPr/>
          <a:lstStyle/>
          <a:p>
            <a:r>
              <a:rPr lang="en-US" dirty="0"/>
              <a:t>16</a:t>
            </a:r>
          </a:p>
        </p:txBody>
      </p:sp>
      <p:sp>
        <p:nvSpPr>
          <p:cNvPr id="34" name="Title 1">
            <a:extLst>
              <a:ext uri="{FF2B5EF4-FFF2-40B4-BE49-F238E27FC236}">
                <a16:creationId xmlns:a16="http://schemas.microsoft.com/office/drawing/2014/main" id="{E504955D-CF37-4D58-BFF2-0FB2214309BB}"/>
              </a:ext>
            </a:extLst>
          </p:cNvPr>
          <p:cNvSpPr txBox="1">
            <a:spLocks/>
          </p:cNvSpPr>
          <p:nvPr/>
        </p:nvSpPr>
        <p:spPr>
          <a:xfrm>
            <a:off x="285673" y="576826"/>
            <a:ext cx="447250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l"/>
            <a:r>
              <a:rPr lang="en-US" sz="3000" b="1" dirty="0">
                <a:solidFill>
                  <a:srgbClr val="3C2878"/>
                </a:solidFill>
                <a:latin typeface="+mj-lt"/>
                <a:ea typeface="Calibri" charset="0"/>
                <a:cs typeface="Calibri" charset="0"/>
              </a:rPr>
              <a:t>Quantifying the Dynamics of Wrinkle Patterns Change via Roughness Factors</a:t>
            </a:r>
          </a:p>
        </p:txBody>
      </p:sp>
      <p:pic>
        <p:nvPicPr>
          <p:cNvPr id="5" name="Picture 4">
            <a:extLst>
              <a:ext uri="{FF2B5EF4-FFF2-40B4-BE49-F238E27FC236}">
                <a16:creationId xmlns:a16="http://schemas.microsoft.com/office/drawing/2014/main" id="{7AB30BD9-DDAC-4974-8D8B-F469165BF4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150" y="3207275"/>
            <a:ext cx="4690263" cy="2961024"/>
          </a:xfrm>
          <a:prstGeom prst="rect">
            <a:avLst/>
          </a:prstGeom>
        </p:spPr>
      </p:pic>
    </p:spTree>
    <p:extLst>
      <p:ext uri="{BB962C8B-B14F-4D97-AF65-F5344CB8AC3E}">
        <p14:creationId xmlns:p14="http://schemas.microsoft.com/office/powerpoint/2010/main" val="330706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71146-D848-4906-A4CC-9995F5C14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74" y="1581841"/>
            <a:ext cx="8899451" cy="3992426"/>
          </a:xfrm>
          <a:prstGeom prst="rect">
            <a:avLst/>
          </a:prstGeom>
        </p:spPr>
      </p:pic>
      <p:sp>
        <p:nvSpPr>
          <p:cNvPr id="5" name="Title 1">
            <a:extLst>
              <a:ext uri="{FF2B5EF4-FFF2-40B4-BE49-F238E27FC236}">
                <a16:creationId xmlns:a16="http://schemas.microsoft.com/office/drawing/2014/main" id="{9FDF8958-7DD8-409A-8E50-CE632C118261}"/>
              </a:ext>
            </a:extLst>
          </p:cNvPr>
          <p:cNvSpPr txBox="1">
            <a:spLocks/>
          </p:cNvSpPr>
          <p:nvPr/>
        </p:nvSpPr>
        <p:spPr>
          <a:xfrm>
            <a:off x="-1" y="149225"/>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Modeling/Simulations Overview</a:t>
            </a:r>
          </a:p>
        </p:txBody>
      </p:sp>
      <p:sp>
        <p:nvSpPr>
          <p:cNvPr id="6" name="TextBox 5">
            <a:extLst>
              <a:ext uri="{FF2B5EF4-FFF2-40B4-BE49-F238E27FC236}">
                <a16:creationId xmlns:a16="http://schemas.microsoft.com/office/drawing/2014/main" id="{8CC93306-03C0-42CA-A00C-1F441197BA78}"/>
              </a:ext>
            </a:extLst>
          </p:cNvPr>
          <p:cNvSpPr txBox="1"/>
          <p:nvPr/>
        </p:nvSpPr>
        <p:spPr>
          <a:xfrm>
            <a:off x="6553200" y="5352197"/>
            <a:ext cx="2692400" cy="738664"/>
          </a:xfrm>
          <a:prstGeom prst="rect">
            <a:avLst/>
          </a:prstGeom>
          <a:noFill/>
        </p:spPr>
        <p:txBody>
          <a:bodyPr wrap="square" rtlCol="0">
            <a:spAutoFit/>
          </a:bodyPr>
          <a:lstStyle/>
          <a:p>
            <a:r>
              <a:rPr lang="en-US" sz="1400" dirty="0"/>
              <a:t>Collaboration with Dr. Suzanne </a:t>
            </a:r>
            <a:r>
              <a:rPr lang="en-US" sz="1400" dirty="0" err="1"/>
              <a:t>Neidhart</a:t>
            </a:r>
            <a:r>
              <a:rPr lang="en-US" sz="1400" dirty="0"/>
              <a:t> from Prof. George Schatz’s Group</a:t>
            </a:r>
          </a:p>
        </p:txBody>
      </p:sp>
      <p:pic>
        <p:nvPicPr>
          <p:cNvPr id="9" name="图片 3">
            <a:extLst>
              <a:ext uri="{FF2B5EF4-FFF2-40B4-BE49-F238E27FC236}">
                <a16:creationId xmlns:a16="http://schemas.microsoft.com/office/drawing/2014/main" id="{958EA7DB-0C56-4DB0-B15E-500A3749523B}"/>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0" name="Slide Number Placeholder 3">
            <a:extLst>
              <a:ext uri="{FF2B5EF4-FFF2-40B4-BE49-F238E27FC236}">
                <a16:creationId xmlns:a16="http://schemas.microsoft.com/office/drawing/2014/main" id="{7F205029-4683-4F57-9EF6-6E3A0DCF9BE4}"/>
              </a:ext>
            </a:extLst>
          </p:cNvPr>
          <p:cNvSpPr>
            <a:spLocks noGrp="1"/>
          </p:cNvSpPr>
          <p:nvPr>
            <p:ph type="sldNum" sz="quarter" idx="12"/>
          </p:nvPr>
        </p:nvSpPr>
        <p:spPr>
          <a:xfrm>
            <a:off x="8153400" y="6429251"/>
            <a:ext cx="533400" cy="307777"/>
          </a:xfrm>
        </p:spPr>
        <p:txBody>
          <a:bodyPr/>
          <a:lstStyle/>
          <a:p>
            <a:r>
              <a:rPr lang="en-US" dirty="0"/>
              <a:t>17</a:t>
            </a:r>
          </a:p>
        </p:txBody>
      </p:sp>
      <p:sp>
        <p:nvSpPr>
          <p:cNvPr id="2" name="Rectangle 1">
            <a:extLst>
              <a:ext uri="{FF2B5EF4-FFF2-40B4-BE49-F238E27FC236}">
                <a16:creationId xmlns:a16="http://schemas.microsoft.com/office/drawing/2014/main" id="{4C36630E-EBE5-40AF-82A4-4B7681B314C3}"/>
              </a:ext>
            </a:extLst>
          </p:cNvPr>
          <p:cNvSpPr/>
          <p:nvPr/>
        </p:nvSpPr>
        <p:spPr>
          <a:xfrm>
            <a:off x="122274" y="1669312"/>
            <a:ext cx="1364620" cy="956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B8CE89-2AF5-4F8C-B696-8D29D95AFC00}"/>
              </a:ext>
            </a:extLst>
          </p:cNvPr>
          <p:cNvSpPr/>
          <p:nvPr/>
        </p:nvSpPr>
        <p:spPr>
          <a:xfrm>
            <a:off x="89626" y="4493350"/>
            <a:ext cx="1364620" cy="956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FB71A3-3793-4DF1-81A9-FB81D25DAE4E}"/>
              </a:ext>
            </a:extLst>
          </p:cNvPr>
          <p:cNvSpPr/>
          <p:nvPr/>
        </p:nvSpPr>
        <p:spPr>
          <a:xfrm>
            <a:off x="7597825" y="3429000"/>
            <a:ext cx="1456548" cy="956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C30A5F-AB27-4565-ADB0-D21DAF95C0CA}"/>
              </a:ext>
            </a:extLst>
          </p:cNvPr>
          <p:cNvSpPr/>
          <p:nvPr/>
        </p:nvSpPr>
        <p:spPr>
          <a:xfrm>
            <a:off x="6233205" y="1292224"/>
            <a:ext cx="2821168" cy="17983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6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44" y="483130"/>
            <a:ext cx="8229600" cy="1143000"/>
          </a:xfrm>
        </p:spPr>
        <p:txBody>
          <a:bodyPr>
            <a:normAutofit/>
          </a:bodyPr>
          <a:lstStyle/>
          <a:p>
            <a:pPr algn="l"/>
            <a:r>
              <a:rPr lang="en-US" sz="3400" b="1" dirty="0">
                <a:solidFill>
                  <a:srgbClr val="3C2878"/>
                </a:solidFill>
                <a:latin typeface="+mj-lt"/>
                <a:ea typeface="Calibri" charset="0"/>
                <a:cs typeface="Calibri" charset="0"/>
              </a:rPr>
              <a:t>Presentation Outline</a:t>
            </a:r>
          </a:p>
        </p:txBody>
      </p:sp>
      <p:sp>
        <p:nvSpPr>
          <p:cNvPr id="3" name="Content Placeholder 2"/>
          <p:cNvSpPr>
            <a:spLocks noGrp="1"/>
          </p:cNvSpPr>
          <p:nvPr>
            <p:ph idx="1"/>
          </p:nvPr>
        </p:nvSpPr>
        <p:spPr>
          <a:xfrm>
            <a:off x="1009832" y="1527907"/>
            <a:ext cx="5541934" cy="4641599"/>
          </a:xfrm>
        </p:spPr>
        <p:txBody>
          <a:bodyPr>
            <a:normAutofit/>
          </a:bodyPr>
          <a:lstStyle/>
          <a:p>
            <a:pPr marL="284163" indent="-284163"/>
            <a:r>
              <a:rPr lang="en-US" sz="2500" b="1" dirty="0">
                <a:latin typeface="+mj-lt"/>
                <a:ea typeface="Calibri" charset="0"/>
                <a:cs typeface="Calibri" charset="0"/>
              </a:rPr>
              <a:t>Background</a:t>
            </a:r>
          </a:p>
          <a:p>
            <a:pPr marL="698500" lvl="1"/>
            <a:r>
              <a:rPr lang="en-US" sz="2100" b="1" dirty="0">
                <a:latin typeface="+mj-lt"/>
                <a:ea typeface="Calibri" charset="0"/>
                <a:cs typeface="Calibri" charset="0"/>
              </a:rPr>
              <a:t>Stimuli-responsive hydrogels</a:t>
            </a:r>
          </a:p>
          <a:p>
            <a:pPr marL="698500" lvl="1"/>
            <a:r>
              <a:rPr lang="en-US" sz="2100" b="1" dirty="0">
                <a:latin typeface="+mj-lt"/>
                <a:ea typeface="Calibri" charset="0"/>
                <a:cs typeface="Calibri" charset="0"/>
              </a:rPr>
              <a:t>Patterning gels for smart systems</a:t>
            </a:r>
          </a:p>
          <a:p>
            <a:pPr marL="698500" lvl="1"/>
            <a:r>
              <a:rPr lang="en-US" sz="2100" b="1" dirty="0">
                <a:latin typeface="+mj-lt"/>
                <a:ea typeface="Calibri" charset="0"/>
                <a:cs typeface="Calibri" charset="0"/>
              </a:rPr>
              <a:t>Negative auto-regulation</a:t>
            </a:r>
          </a:p>
          <a:p>
            <a:pPr marL="284163" indent="-284163"/>
            <a:r>
              <a:rPr lang="en-US" sz="2500" b="1" dirty="0">
                <a:latin typeface="+mj-lt"/>
                <a:ea typeface="Calibri" charset="0"/>
                <a:cs typeface="Calibri" charset="0"/>
              </a:rPr>
              <a:t>Motivation</a:t>
            </a:r>
          </a:p>
          <a:p>
            <a:pPr marL="284163" indent="-284163"/>
            <a:r>
              <a:rPr lang="en-US" sz="2500" b="1" dirty="0">
                <a:latin typeface="+mj-lt"/>
                <a:ea typeface="Calibri" charset="0"/>
                <a:cs typeface="Calibri" charset="0"/>
              </a:rPr>
              <a:t>Results</a:t>
            </a:r>
          </a:p>
          <a:p>
            <a:pPr lvl="1"/>
            <a:r>
              <a:rPr lang="en-US" sz="2100" b="1" dirty="0">
                <a:latin typeface="+mj-lt"/>
                <a:ea typeface="Calibri" charset="0"/>
                <a:cs typeface="Calibri" charset="0"/>
              </a:rPr>
              <a:t>Wrinkled hydrogels</a:t>
            </a:r>
          </a:p>
          <a:p>
            <a:pPr lvl="1"/>
            <a:r>
              <a:rPr lang="en-US" sz="2100" b="1" dirty="0">
                <a:latin typeface="+mj-lt"/>
                <a:ea typeface="Calibri" charset="0"/>
                <a:cs typeface="Calibri" charset="0"/>
              </a:rPr>
              <a:t>Photothermal nanoparticle arrays </a:t>
            </a:r>
          </a:p>
          <a:p>
            <a:pPr marL="284163" indent="-284163"/>
            <a:r>
              <a:rPr lang="en-US" sz="2500" b="1" dirty="0">
                <a:latin typeface="+mj-lt"/>
                <a:ea typeface="Calibri" charset="0"/>
                <a:cs typeface="Calibri" charset="0"/>
              </a:rPr>
              <a:t>Summary and Future Work</a:t>
            </a:r>
          </a:p>
          <a:p>
            <a:endParaRPr lang="en-US" sz="2800" b="1" dirty="0">
              <a:latin typeface="+mj-lt"/>
              <a:ea typeface="Calibri" charset="0"/>
              <a:cs typeface="Calibri" charset="0"/>
            </a:endParaRPr>
          </a:p>
        </p:txBody>
      </p:sp>
      <p:pic>
        <p:nvPicPr>
          <p:cNvPr id="8" name="图片 3"/>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0" name="Rectangle 9"/>
          <p:cNvSpPr/>
          <p:nvPr/>
        </p:nvSpPr>
        <p:spPr>
          <a:xfrm>
            <a:off x="42864" y="28576"/>
            <a:ext cx="9144000" cy="646331"/>
          </a:xfrm>
          <a:prstGeom prst="rect">
            <a:avLst/>
          </a:prstGeom>
        </p:spPr>
        <p:txBody>
          <a:bodyPr wrap="square">
            <a:spAutoFit/>
          </a:bodyPr>
          <a:lstStyle/>
          <a:p>
            <a:r>
              <a:rPr lang="en-US" b="1" u="sng" dirty="0">
                <a:solidFill>
                  <a:srgbClr val="3C2878"/>
                </a:solidFill>
                <a:latin typeface="+mj-lt"/>
                <a:ea typeface="Calibri" charset="0"/>
                <a:cs typeface="Calibri" charset="0"/>
              </a:rPr>
              <a:t>Auto-Regulatory Wrinkled Hydrogel System for Humidity Sensing</a:t>
            </a:r>
          </a:p>
          <a:p>
            <a:endParaRPr lang="en-US" b="1" u="sng" dirty="0">
              <a:solidFill>
                <a:srgbClr val="3C2878"/>
              </a:solidFill>
              <a:latin typeface="+mj-lt"/>
              <a:ea typeface="Calibri" charset="0"/>
              <a:cs typeface="Calibri" charset="0"/>
            </a:endParaRPr>
          </a:p>
        </p:txBody>
      </p:sp>
    </p:spTree>
    <p:extLst>
      <p:ext uri="{BB962C8B-B14F-4D97-AF65-F5344CB8AC3E}">
        <p14:creationId xmlns:p14="http://schemas.microsoft.com/office/powerpoint/2010/main" val="1121023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ine"/>
          <p:cNvSpPr/>
          <p:nvPr/>
        </p:nvSpPr>
        <p:spPr>
          <a:xfrm rot="16200000" flipV="1">
            <a:off x="2245448" y="3671104"/>
            <a:ext cx="4624583" cy="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63" name="Confinement"/>
          <p:cNvSpPr txBox="1"/>
          <p:nvPr/>
        </p:nvSpPr>
        <p:spPr>
          <a:xfrm>
            <a:off x="5931859" y="1920006"/>
            <a:ext cx="1581331"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vl1pPr>
          </a:lstStyle>
          <a:p>
            <a:r>
              <a:rPr sz="2180" b="1" dirty="0">
                <a:solidFill>
                  <a:srgbClr val="8E0000"/>
                </a:solidFill>
              </a:rPr>
              <a:t>Confinement</a:t>
            </a:r>
          </a:p>
        </p:txBody>
      </p:sp>
      <p:sp>
        <p:nvSpPr>
          <p:cNvPr id="164" name="Temperature Change"/>
          <p:cNvSpPr txBox="1"/>
          <p:nvPr/>
        </p:nvSpPr>
        <p:spPr>
          <a:xfrm>
            <a:off x="1076562" y="1920006"/>
            <a:ext cx="270901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100"/>
            </a:pPr>
            <a:r>
              <a:rPr sz="2180" b="1" dirty="0">
                <a:solidFill>
                  <a:srgbClr val="8E0000"/>
                </a:solidFill>
              </a:rPr>
              <a:t>Temperature</a:t>
            </a:r>
            <a:r>
              <a:rPr lang="en-US" sz="2180" b="1" dirty="0">
                <a:solidFill>
                  <a:srgbClr val="8E0000"/>
                </a:solidFill>
              </a:rPr>
              <a:t> C</a:t>
            </a:r>
            <a:r>
              <a:rPr sz="2180" b="1" dirty="0">
                <a:solidFill>
                  <a:srgbClr val="8E0000"/>
                </a:solidFill>
              </a:rPr>
              <a:t>hange</a:t>
            </a:r>
          </a:p>
        </p:txBody>
      </p:sp>
      <p:sp>
        <p:nvSpPr>
          <p:cNvPr id="25" name="직사각형 11">
            <a:extLst>
              <a:ext uri="{FF2B5EF4-FFF2-40B4-BE49-F238E27FC236}">
                <a16:creationId xmlns:a16="http://schemas.microsoft.com/office/drawing/2014/main" id="{12D63FE1-DA27-4888-B768-EA5A509EDBBC}"/>
              </a:ext>
            </a:extLst>
          </p:cNvPr>
          <p:cNvSpPr/>
          <p:nvPr/>
        </p:nvSpPr>
        <p:spPr>
          <a:xfrm>
            <a:off x="7056861" y="6047184"/>
            <a:ext cx="2193078" cy="230832"/>
          </a:xfrm>
          <a:prstGeom prst="rect">
            <a:avLst/>
          </a:prstGeom>
        </p:spPr>
        <p:txBody>
          <a:bodyPr wrap="square">
            <a:spAutoFit/>
          </a:bodyPr>
          <a:lstStyle/>
          <a:p>
            <a:r>
              <a:rPr lang="en-US" sz="900" dirty="0">
                <a:latin typeface="Calibri" charset="0"/>
                <a:ea typeface="Calibri" charset="0"/>
                <a:cs typeface="Calibri" charset="0"/>
              </a:rPr>
              <a:t>G. </a:t>
            </a:r>
            <a:r>
              <a:rPr lang="en-US" sz="900" dirty="0" err="1">
                <a:latin typeface="Calibri" charset="0"/>
                <a:ea typeface="Calibri" charset="0"/>
                <a:cs typeface="Calibri" charset="0"/>
              </a:rPr>
              <a:t>Baffou</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ACS Nano </a:t>
            </a:r>
            <a:r>
              <a:rPr lang="de-DE" sz="900" b="1" dirty="0">
                <a:latin typeface="Calibri" charset="0"/>
                <a:ea typeface="Calibri" charset="0"/>
                <a:cs typeface="Calibri" charset="0"/>
              </a:rPr>
              <a:t>7</a:t>
            </a:r>
            <a:r>
              <a:rPr lang="de-DE" sz="900" dirty="0">
                <a:latin typeface="Calibri" charset="0"/>
                <a:ea typeface="Calibri" charset="0"/>
                <a:cs typeface="Calibri" charset="0"/>
              </a:rPr>
              <a:t>, 6478 (2013)</a:t>
            </a:r>
            <a:endParaRPr lang="en-US" sz="900" dirty="0">
              <a:latin typeface="Calibri" charset="0"/>
              <a:ea typeface="Calibri" charset="0"/>
              <a:cs typeface="Calibri" charset="0"/>
            </a:endParaRPr>
          </a:p>
        </p:txBody>
      </p:sp>
      <p:sp>
        <p:nvSpPr>
          <p:cNvPr id="28" name="Title 1">
            <a:extLst>
              <a:ext uri="{FF2B5EF4-FFF2-40B4-BE49-F238E27FC236}">
                <a16:creationId xmlns:a16="http://schemas.microsoft.com/office/drawing/2014/main" id="{2A171250-CCF0-4FEA-A76A-97637FA06562}"/>
              </a:ext>
            </a:extLst>
          </p:cNvPr>
          <p:cNvSpPr txBox="1">
            <a:spLocks/>
          </p:cNvSpPr>
          <p:nvPr/>
        </p:nvSpPr>
        <p:spPr>
          <a:xfrm>
            <a:off x="12821" y="71692"/>
            <a:ext cx="91183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Calculating the Extent of Heating from NP Arrays</a:t>
            </a:r>
          </a:p>
        </p:txBody>
      </p:sp>
      <p:pic>
        <p:nvPicPr>
          <p:cNvPr id="29" name="图片 3">
            <a:extLst>
              <a:ext uri="{FF2B5EF4-FFF2-40B4-BE49-F238E27FC236}">
                <a16:creationId xmlns:a16="http://schemas.microsoft.com/office/drawing/2014/main" id="{9980B473-42AA-4B7A-AF30-FB8DECC88D5C}"/>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30" name="Slide Number Placeholder 3">
            <a:extLst>
              <a:ext uri="{FF2B5EF4-FFF2-40B4-BE49-F238E27FC236}">
                <a16:creationId xmlns:a16="http://schemas.microsoft.com/office/drawing/2014/main" id="{CF2E0FFE-493C-45CB-B95C-36D5A428B2F8}"/>
              </a:ext>
            </a:extLst>
          </p:cNvPr>
          <p:cNvSpPr>
            <a:spLocks noGrp="1"/>
          </p:cNvSpPr>
          <p:nvPr>
            <p:ph type="sldNum" sz="quarter" idx="12"/>
          </p:nvPr>
        </p:nvSpPr>
        <p:spPr>
          <a:xfrm>
            <a:off x="8153400" y="6429251"/>
            <a:ext cx="533400" cy="307777"/>
          </a:xfrm>
        </p:spPr>
        <p:txBody>
          <a:bodyPr/>
          <a:lstStyle/>
          <a:p>
            <a:r>
              <a:rPr lang="en-US" dirty="0"/>
              <a:t>18</a:t>
            </a:r>
          </a:p>
        </p:txBody>
      </p:sp>
      <p:pic>
        <p:nvPicPr>
          <p:cNvPr id="3" name="Picture 2">
            <a:extLst>
              <a:ext uri="{FF2B5EF4-FFF2-40B4-BE49-F238E27FC236}">
                <a16:creationId xmlns:a16="http://schemas.microsoft.com/office/drawing/2014/main" id="{36DBF994-FD15-4781-B6D4-AF5DAFD36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90" y="2556405"/>
            <a:ext cx="2847328" cy="2837284"/>
          </a:xfrm>
          <a:prstGeom prst="rect">
            <a:avLst/>
          </a:prstGeom>
        </p:spPr>
      </p:pic>
      <p:pic>
        <p:nvPicPr>
          <p:cNvPr id="4" name="Picture 3">
            <a:extLst>
              <a:ext uri="{FF2B5EF4-FFF2-40B4-BE49-F238E27FC236}">
                <a16:creationId xmlns:a16="http://schemas.microsoft.com/office/drawing/2014/main" id="{75BB2D02-CBC5-41A7-8D35-21739A8C8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669" y="2454805"/>
            <a:ext cx="2109132" cy="1837956"/>
          </a:xfrm>
          <a:prstGeom prst="rect">
            <a:avLst/>
          </a:prstGeom>
        </p:spPr>
      </p:pic>
      <p:grpSp>
        <p:nvGrpSpPr>
          <p:cNvPr id="47" name="Group 46">
            <a:extLst>
              <a:ext uri="{FF2B5EF4-FFF2-40B4-BE49-F238E27FC236}">
                <a16:creationId xmlns:a16="http://schemas.microsoft.com/office/drawing/2014/main" id="{EA61D8B5-47FE-4ECF-AFBD-FD348C94FC6C}"/>
              </a:ext>
            </a:extLst>
          </p:cNvPr>
          <p:cNvGrpSpPr/>
          <p:nvPr/>
        </p:nvGrpSpPr>
        <p:grpSpPr>
          <a:xfrm>
            <a:off x="4798508" y="1243928"/>
            <a:ext cx="4140073" cy="4719415"/>
            <a:chOff x="9256968" y="778669"/>
            <a:chExt cx="4140073" cy="4719415"/>
          </a:xfrm>
        </p:grpSpPr>
        <p:sp>
          <p:nvSpPr>
            <p:cNvPr id="48" name="Rectangle 47">
              <a:extLst>
                <a:ext uri="{FF2B5EF4-FFF2-40B4-BE49-F238E27FC236}">
                  <a16:creationId xmlns:a16="http://schemas.microsoft.com/office/drawing/2014/main" id="{425D979C-3FA5-4694-A79F-BFC78D3761A3}"/>
                </a:ext>
              </a:extLst>
            </p:cNvPr>
            <p:cNvSpPr/>
            <p:nvPr/>
          </p:nvSpPr>
          <p:spPr>
            <a:xfrm>
              <a:off x="9256968" y="778669"/>
              <a:ext cx="4140073" cy="4719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SS</a:t>
              </a:r>
            </a:p>
          </p:txBody>
        </p:sp>
        <p:pic>
          <p:nvPicPr>
            <p:cNvPr id="49" name="Picture 48" descr="A picture containing object&#10;&#10;Description automatically generated">
              <a:extLst>
                <a:ext uri="{FF2B5EF4-FFF2-40B4-BE49-F238E27FC236}">
                  <a16:creationId xmlns:a16="http://schemas.microsoft.com/office/drawing/2014/main" id="{CCA98F67-0334-41B5-8B7E-7BA9EFED6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779" y="2533392"/>
              <a:ext cx="3587902" cy="604985"/>
            </a:xfrm>
            <a:prstGeom prst="rect">
              <a:avLst/>
            </a:prstGeom>
          </p:spPr>
        </p:pic>
        <p:sp>
          <p:nvSpPr>
            <p:cNvPr id="50" name="TextBox 49">
              <a:extLst>
                <a:ext uri="{FF2B5EF4-FFF2-40B4-BE49-F238E27FC236}">
                  <a16:creationId xmlns:a16="http://schemas.microsoft.com/office/drawing/2014/main" id="{B13A609C-2365-488B-8622-99F058BD317D}"/>
                </a:ext>
              </a:extLst>
            </p:cNvPr>
            <p:cNvSpPr txBox="1"/>
            <p:nvPr/>
          </p:nvSpPr>
          <p:spPr>
            <a:xfrm>
              <a:off x="9921442" y="1683414"/>
              <a:ext cx="2802576" cy="748146"/>
            </a:xfrm>
            <a:prstGeom prst="rect">
              <a:avLst/>
            </a:prstGeom>
            <a:ln w="12700"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algn="ctr"/>
              <a:r>
                <a:rPr lang="en-US" dirty="0"/>
                <a:t>Physical derivation of heating by ensemble of NPs</a:t>
              </a:r>
            </a:p>
          </p:txBody>
        </p:sp>
        <p:sp>
          <p:nvSpPr>
            <p:cNvPr id="51" name="TextBox 50">
              <a:extLst>
                <a:ext uri="{FF2B5EF4-FFF2-40B4-BE49-F238E27FC236}">
                  <a16:creationId xmlns:a16="http://schemas.microsoft.com/office/drawing/2014/main" id="{FE08B8E4-468D-4654-B67D-E3D47803752A}"/>
                </a:ext>
              </a:extLst>
            </p:cNvPr>
            <p:cNvSpPr txBox="1"/>
            <p:nvPr/>
          </p:nvSpPr>
          <p:spPr>
            <a:xfrm>
              <a:off x="9414480" y="3719624"/>
              <a:ext cx="3768880" cy="995373"/>
            </a:xfrm>
            <a:prstGeom prst="rect">
              <a:avLst/>
            </a:prstGeom>
            <a:ln w="12700"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algn="ctr"/>
              <a:r>
                <a:rPr lang="en-US" dirty="0"/>
                <a:t>Mathematical derivation of heating by NP periodic array that matches well with experimental measurements</a:t>
              </a:r>
            </a:p>
          </p:txBody>
        </p:sp>
        <p:sp>
          <p:nvSpPr>
            <p:cNvPr id="52" name="직사각형 11">
              <a:extLst>
                <a:ext uri="{FF2B5EF4-FFF2-40B4-BE49-F238E27FC236}">
                  <a16:creationId xmlns:a16="http://schemas.microsoft.com/office/drawing/2014/main" id="{59A7CC71-C74A-4371-BEE4-C0353273218C}"/>
                </a:ext>
              </a:extLst>
            </p:cNvPr>
            <p:cNvSpPr/>
            <p:nvPr/>
          </p:nvSpPr>
          <p:spPr>
            <a:xfrm>
              <a:off x="9972314" y="3118709"/>
              <a:ext cx="2700830" cy="230832"/>
            </a:xfrm>
            <a:prstGeom prst="rect">
              <a:avLst/>
            </a:prstGeom>
          </p:spPr>
          <p:txBody>
            <a:bodyPr wrap="square">
              <a:spAutoFit/>
            </a:bodyPr>
            <a:lstStyle/>
            <a:p>
              <a:r>
                <a:rPr lang="en-US" sz="900" dirty="0">
                  <a:latin typeface="Calibri" charset="0"/>
                  <a:ea typeface="Calibri" charset="0"/>
                  <a:cs typeface="Calibri" charset="0"/>
                </a:rPr>
                <a:t>A. </a:t>
              </a:r>
              <a:r>
                <a:rPr lang="en-US" sz="900" dirty="0" err="1">
                  <a:latin typeface="Calibri" charset="0"/>
                  <a:ea typeface="Calibri" charset="0"/>
                  <a:cs typeface="Calibri" charset="0"/>
                </a:rPr>
                <a:t>Govorov</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Nanoscale Res. Lett. </a:t>
              </a:r>
              <a:r>
                <a:rPr lang="de-DE" sz="900" b="1" dirty="0">
                  <a:latin typeface="Calibri" charset="0"/>
                  <a:ea typeface="Calibri" charset="0"/>
                  <a:cs typeface="Calibri" charset="0"/>
                </a:rPr>
                <a:t>1</a:t>
              </a:r>
              <a:r>
                <a:rPr lang="de-DE" sz="900" dirty="0">
                  <a:latin typeface="Calibri" charset="0"/>
                  <a:ea typeface="Calibri" charset="0"/>
                  <a:cs typeface="Calibri" charset="0"/>
                </a:rPr>
                <a:t>, 84 (2006)</a:t>
              </a:r>
              <a:endParaRPr lang="en-US" sz="900" dirty="0">
                <a:latin typeface="Calibri" charset="0"/>
                <a:ea typeface="Calibri" charset="0"/>
                <a:cs typeface="Calibri" charset="0"/>
              </a:endParaRPr>
            </a:p>
          </p:txBody>
        </p:sp>
      </p:grpSp>
    </p:spTree>
    <p:extLst>
      <p:ext uri="{BB962C8B-B14F-4D97-AF65-F5344CB8AC3E}">
        <p14:creationId xmlns:p14="http://schemas.microsoft.com/office/powerpoint/2010/main" val="25673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2C05190-0AE2-452E-8302-F52C63909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32" y="870659"/>
            <a:ext cx="6290380" cy="4544562"/>
          </a:xfrm>
          <a:prstGeom prst="rect">
            <a:avLst/>
          </a:prstGeom>
        </p:spPr>
      </p:pic>
      <p:sp>
        <p:nvSpPr>
          <p:cNvPr id="5" name="Title 1">
            <a:extLst>
              <a:ext uri="{FF2B5EF4-FFF2-40B4-BE49-F238E27FC236}">
                <a16:creationId xmlns:a16="http://schemas.microsoft.com/office/drawing/2014/main" id="{EBF8DC7C-001C-4C09-A070-A634CF76A818}"/>
              </a:ext>
            </a:extLst>
          </p:cNvPr>
          <p:cNvSpPr txBox="1">
            <a:spLocks/>
          </p:cNvSpPr>
          <p:nvPr/>
        </p:nvSpPr>
        <p:spPr>
          <a:xfrm>
            <a:off x="114320" y="261858"/>
            <a:ext cx="723014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3C2878"/>
                </a:solidFill>
              </a:rPr>
              <a:t>FDTD Absorption Spectra</a:t>
            </a:r>
          </a:p>
        </p:txBody>
      </p:sp>
      <p:sp>
        <p:nvSpPr>
          <p:cNvPr id="4" name="TextBox 3">
            <a:extLst>
              <a:ext uri="{FF2B5EF4-FFF2-40B4-BE49-F238E27FC236}">
                <a16:creationId xmlns:a16="http://schemas.microsoft.com/office/drawing/2014/main" id="{5B055302-8303-4B2F-8367-56814909E155}"/>
              </a:ext>
            </a:extLst>
          </p:cNvPr>
          <p:cNvSpPr txBox="1"/>
          <p:nvPr/>
        </p:nvSpPr>
        <p:spPr>
          <a:xfrm>
            <a:off x="6813067" y="4049687"/>
            <a:ext cx="2148408" cy="954107"/>
          </a:xfrm>
          <a:prstGeom prst="rect">
            <a:avLst/>
          </a:prstGeom>
          <a:noFill/>
        </p:spPr>
        <p:txBody>
          <a:bodyPr wrap="square" rtlCol="0">
            <a:spAutoFit/>
          </a:bodyPr>
          <a:lstStyle/>
          <a:p>
            <a:r>
              <a:rPr lang="en-US" sz="1400" dirty="0"/>
              <a:t>Square lattice</a:t>
            </a:r>
          </a:p>
          <a:p>
            <a:r>
              <a:rPr lang="en-US" sz="1400" dirty="0"/>
              <a:t>Gold cylindrical NP with </a:t>
            </a:r>
          </a:p>
          <a:p>
            <a:r>
              <a:rPr lang="en-US" sz="1400" dirty="0"/>
              <a:t>50 nm height</a:t>
            </a:r>
          </a:p>
          <a:p>
            <a:r>
              <a:rPr lang="en-US" sz="1400" dirty="0"/>
              <a:t>Glass substrate of </a:t>
            </a:r>
            <a:r>
              <a:rPr lang="en-US" sz="1400" i="1" dirty="0"/>
              <a:t>n</a:t>
            </a:r>
            <a:r>
              <a:rPr lang="en-US" sz="1400" dirty="0"/>
              <a:t> = 1.52</a:t>
            </a:r>
          </a:p>
        </p:txBody>
      </p:sp>
      <p:pic>
        <p:nvPicPr>
          <p:cNvPr id="8" name="图片 3">
            <a:extLst>
              <a:ext uri="{FF2B5EF4-FFF2-40B4-BE49-F238E27FC236}">
                <a16:creationId xmlns:a16="http://schemas.microsoft.com/office/drawing/2014/main" id="{85DB9A41-A39D-4F7B-A20C-8EA1AB22A389}"/>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9" name="Slide Number Placeholder 3">
            <a:extLst>
              <a:ext uri="{FF2B5EF4-FFF2-40B4-BE49-F238E27FC236}">
                <a16:creationId xmlns:a16="http://schemas.microsoft.com/office/drawing/2014/main" id="{20218FD3-EB6B-4A89-BB1E-39F907233F3E}"/>
              </a:ext>
            </a:extLst>
          </p:cNvPr>
          <p:cNvSpPr>
            <a:spLocks noGrp="1"/>
          </p:cNvSpPr>
          <p:nvPr>
            <p:ph type="sldNum" sz="quarter" idx="12"/>
          </p:nvPr>
        </p:nvSpPr>
        <p:spPr>
          <a:xfrm>
            <a:off x="8153400" y="6429251"/>
            <a:ext cx="533400" cy="307777"/>
          </a:xfrm>
        </p:spPr>
        <p:txBody>
          <a:bodyPr/>
          <a:lstStyle/>
          <a:p>
            <a:r>
              <a:rPr lang="en-US" dirty="0"/>
              <a:t>19</a:t>
            </a:r>
          </a:p>
        </p:txBody>
      </p:sp>
      <p:sp>
        <p:nvSpPr>
          <p:cNvPr id="10" name="TextBox 9">
            <a:extLst>
              <a:ext uri="{FF2B5EF4-FFF2-40B4-BE49-F238E27FC236}">
                <a16:creationId xmlns:a16="http://schemas.microsoft.com/office/drawing/2014/main" id="{E4FA418F-419C-48EB-BFDC-E197E0C716AC}"/>
              </a:ext>
            </a:extLst>
          </p:cNvPr>
          <p:cNvSpPr txBox="1"/>
          <p:nvPr/>
        </p:nvSpPr>
        <p:spPr>
          <a:xfrm>
            <a:off x="4625165" y="5546473"/>
            <a:ext cx="1547035" cy="436641"/>
          </a:xfrm>
          <a:prstGeom prst="rect">
            <a:avLst/>
          </a:prstGeom>
          <a:ln w="12700" cmpd="sng"/>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algn="ctr"/>
            <a:r>
              <a:rPr lang="en-US" dirty="0"/>
              <a:t>A = (1 – T) – R</a:t>
            </a:r>
          </a:p>
        </p:txBody>
      </p:sp>
      <p:sp>
        <p:nvSpPr>
          <p:cNvPr id="11" name="직사각형 11">
            <a:extLst>
              <a:ext uri="{FF2B5EF4-FFF2-40B4-BE49-F238E27FC236}">
                <a16:creationId xmlns:a16="http://schemas.microsoft.com/office/drawing/2014/main" id="{A499F9CA-2203-4568-B6BF-3A8918667AA8}"/>
              </a:ext>
            </a:extLst>
          </p:cNvPr>
          <p:cNvSpPr/>
          <p:nvPr/>
        </p:nvSpPr>
        <p:spPr>
          <a:xfrm>
            <a:off x="6178587" y="5645669"/>
            <a:ext cx="1729282" cy="369332"/>
          </a:xfrm>
          <a:prstGeom prst="rect">
            <a:avLst/>
          </a:prstGeom>
        </p:spPr>
        <p:txBody>
          <a:bodyPr wrap="square">
            <a:spAutoFit/>
          </a:bodyPr>
          <a:lstStyle/>
          <a:p>
            <a:r>
              <a:rPr lang="en-US" sz="900" dirty="0">
                <a:latin typeface="Calibri" charset="0"/>
                <a:cs typeface="Calibri" charset="0"/>
              </a:rPr>
              <a:t>W. Zhou and T. Odom</a:t>
            </a:r>
            <a:r>
              <a:rPr lang="de-DE" sz="900" dirty="0">
                <a:latin typeface="Calibri" charset="0"/>
                <a:ea typeface="Calibri" charset="0"/>
                <a:cs typeface="Calibri" charset="0"/>
              </a:rPr>
              <a:t>, </a:t>
            </a:r>
            <a:r>
              <a:rPr lang="de-DE" sz="900" i="1" dirty="0">
                <a:latin typeface="Calibri" charset="0"/>
                <a:ea typeface="Calibri" charset="0"/>
                <a:cs typeface="Calibri" charset="0"/>
              </a:rPr>
              <a:t>Nat. Nanotechnol. </a:t>
            </a:r>
            <a:r>
              <a:rPr lang="de-DE" sz="900" b="1" dirty="0">
                <a:latin typeface="Calibri" charset="0"/>
                <a:ea typeface="Calibri" charset="0"/>
                <a:cs typeface="Calibri" charset="0"/>
              </a:rPr>
              <a:t>6</a:t>
            </a:r>
            <a:r>
              <a:rPr lang="de-DE" sz="900" dirty="0">
                <a:latin typeface="Calibri" charset="0"/>
                <a:ea typeface="Calibri" charset="0"/>
                <a:cs typeface="Calibri" charset="0"/>
              </a:rPr>
              <a:t>, 423 (2011)</a:t>
            </a:r>
            <a:endParaRPr lang="en-US" sz="900" dirty="0">
              <a:latin typeface="Calibri" charset="0"/>
              <a:ea typeface="Calibri" charset="0"/>
              <a:cs typeface="Calibri" charset="0"/>
            </a:endParaRPr>
          </a:p>
        </p:txBody>
      </p:sp>
      <p:sp>
        <p:nvSpPr>
          <p:cNvPr id="7" name="Rectangle 6">
            <a:extLst>
              <a:ext uri="{FF2B5EF4-FFF2-40B4-BE49-F238E27FC236}">
                <a16:creationId xmlns:a16="http://schemas.microsoft.com/office/drawing/2014/main" id="{5D483D3A-BF7E-4AE4-9E65-4473447ABE0A}"/>
              </a:ext>
            </a:extLst>
          </p:cNvPr>
          <p:cNvSpPr/>
          <p:nvPr/>
        </p:nvSpPr>
        <p:spPr>
          <a:xfrm>
            <a:off x="883455" y="5395462"/>
            <a:ext cx="3403009" cy="738664"/>
          </a:xfrm>
          <a:prstGeom prst="rect">
            <a:avLst/>
          </a:prstGeom>
        </p:spPr>
        <p:txBody>
          <a:bodyPr wrap="square">
            <a:spAutoFit/>
          </a:bodyPr>
          <a:lstStyle/>
          <a:p>
            <a:r>
              <a:rPr lang="en-US" sz="1400" dirty="0"/>
              <a:t>Bloch boundary conditions in </a:t>
            </a:r>
            <a:r>
              <a:rPr lang="en-US" sz="1400" i="1" dirty="0"/>
              <a:t>x</a:t>
            </a:r>
            <a:r>
              <a:rPr lang="en-US" sz="1400" dirty="0"/>
              <a:t>, </a:t>
            </a:r>
            <a:r>
              <a:rPr lang="en-US" sz="1400" i="1" dirty="0"/>
              <a:t>y</a:t>
            </a:r>
            <a:r>
              <a:rPr lang="en-US" sz="1400" dirty="0"/>
              <a:t>-direction</a:t>
            </a:r>
          </a:p>
          <a:p>
            <a:r>
              <a:rPr lang="en-US" sz="1400" dirty="0"/>
              <a:t>PML boundary conditions in </a:t>
            </a:r>
            <a:r>
              <a:rPr lang="en-US" sz="1400" i="1" dirty="0"/>
              <a:t>z</a:t>
            </a:r>
            <a:r>
              <a:rPr lang="en-US" sz="1400" dirty="0"/>
              <a:t>-direction</a:t>
            </a:r>
          </a:p>
          <a:p>
            <a:r>
              <a:rPr lang="en-US" sz="1400" dirty="0"/>
              <a:t>Finer mesh around NP with size of 1-2 nm</a:t>
            </a:r>
          </a:p>
        </p:txBody>
      </p:sp>
    </p:spTree>
    <p:extLst>
      <p:ext uri="{BB962C8B-B14F-4D97-AF65-F5344CB8AC3E}">
        <p14:creationId xmlns:p14="http://schemas.microsoft.com/office/powerpoint/2010/main" val="290072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h-comp-dT.pdf" descr="h-comp-dT.pdf"/>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46777" y="3056860"/>
            <a:ext cx="1136950" cy="1064125"/>
          </a:xfrm>
          <a:prstGeom prst="rect">
            <a:avLst/>
          </a:prstGeom>
          <a:ln w="12700">
            <a:miter lim="400000"/>
          </a:ln>
        </p:spPr>
      </p:pic>
      <p:sp>
        <p:nvSpPr>
          <p:cNvPr id="167" name="Heated Area Greatly Influences Temperature Change in the Lattice"/>
          <p:cNvSpPr txBox="1"/>
          <p:nvPr/>
        </p:nvSpPr>
        <p:spPr>
          <a:xfrm>
            <a:off x="480553" y="154104"/>
            <a:ext cx="8238155" cy="995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r>
              <a:rPr lang="en-US" sz="3000" b="1" dirty="0">
                <a:solidFill>
                  <a:srgbClr val="3C2878"/>
                </a:solidFill>
                <a:latin typeface="+mj-lt"/>
              </a:rPr>
              <a:t>Beam Diameter </a:t>
            </a:r>
            <a:r>
              <a:rPr sz="3000" b="1" dirty="0">
                <a:solidFill>
                  <a:srgbClr val="3C2878"/>
                </a:solidFill>
                <a:latin typeface="+mj-lt"/>
              </a:rPr>
              <a:t>Greatly Influences </a:t>
            </a:r>
            <a:endParaRPr lang="en-US" sz="3000" b="1" dirty="0">
              <a:solidFill>
                <a:srgbClr val="3C2878"/>
              </a:solidFill>
              <a:latin typeface="+mj-lt"/>
            </a:endParaRPr>
          </a:p>
          <a:p>
            <a:pPr algn="ctr"/>
            <a:r>
              <a:rPr sz="3000" b="1" dirty="0">
                <a:solidFill>
                  <a:srgbClr val="3C2878"/>
                </a:solidFill>
                <a:latin typeface="+mj-lt"/>
              </a:rPr>
              <a:t>Temperature Change in the Lattice</a:t>
            </a:r>
          </a:p>
        </p:txBody>
      </p:sp>
      <p:pic>
        <p:nvPicPr>
          <p:cNvPr id="4" name="图片 3">
            <a:extLst>
              <a:ext uri="{FF2B5EF4-FFF2-40B4-BE49-F238E27FC236}">
                <a16:creationId xmlns:a16="http://schemas.microsoft.com/office/drawing/2014/main" id="{EA179D80-EEB8-47E4-9F23-52E4B4D0FD0F}"/>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6" name="图片 3">
            <a:extLst>
              <a:ext uri="{FF2B5EF4-FFF2-40B4-BE49-F238E27FC236}">
                <a16:creationId xmlns:a16="http://schemas.microsoft.com/office/drawing/2014/main" id="{4D33ABE6-7C85-4449-9237-1AEDA8E96D9B}"/>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7" name="Slide Number Placeholder 3">
            <a:extLst>
              <a:ext uri="{FF2B5EF4-FFF2-40B4-BE49-F238E27FC236}">
                <a16:creationId xmlns:a16="http://schemas.microsoft.com/office/drawing/2014/main" id="{B0EE7295-4EF6-4447-A197-63F1D9251913}"/>
              </a:ext>
            </a:extLst>
          </p:cNvPr>
          <p:cNvSpPr>
            <a:spLocks noGrp="1"/>
          </p:cNvSpPr>
          <p:nvPr>
            <p:ph type="sldNum" sz="quarter" idx="12"/>
          </p:nvPr>
        </p:nvSpPr>
        <p:spPr>
          <a:xfrm>
            <a:off x="8153400" y="6429251"/>
            <a:ext cx="533400" cy="307777"/>
          </a:xfrm>
        </p:spPr>
        <p:txBody>
          <a:bodyPr/>
          <a:lstStyle/>
          <a:p>
            <a:r>
              <a:rPr lang="en-US" dirty="0"/>
              <a:t>20</a:t>
            </a:r>
          </a:p>
        </p:txBody>
      </p:sp>
      <p:pic>
        <p:nvPicPr>
          <p:cNvPr id="9" name="Picture 8" descr="A picture containing sky&#10;&#10;Description automatically generated">
            <a:extLst>
              <a:ext uri="{FF2B5EF4-FFF2-40B4-BE49-F238E27FC236}">
                <a16:creationId xmlns:a16="http://schemas.microsoft.com/office/drawing/2014/main" id="{26B41423-32EF-413C-8E3C-F13BF6B03C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921" y="1242376"/>
            <a:ext cx="6921856" cy="4940554"/>
          </a:xfrm>
          <a:prstGeom prst="rect">
            <a:avLst/>
          </a:prstGeom>
        </p:spPr>
      </p:pic>
    </p:spTree>
    <p:extLst>
      <p:ext uri="{BB962C8B-B14F-4D97-AF65-F5344CB8AC3E}">
        <p14:creationId xmlns:p14="http://schemas.microsoft.com/office/powerpoint/2010/main" val="944186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1">
            <a:extLst>
              <a:ext uri="{FF2B5EF4-FFF2-40B4-BE49-F238E27FC236}">
                <a16:creationId xmlns:a16="http://schemas.microsoft.com/office/drawing/2014/main" id="{772F1ECD-79B5-4722-9D62-517F575CA0E9}"/>
              </a:ext>
            </a:extLst>
          </p:cNvPr>
          <p:cNvSpPr/>
          <p:nvPr/>
        </p:nvSpPr>
        <p:spPr>
          <a:xfrm>
            <a:off x="6615947" y="4269202"/>
            <a:ext cx="2193078" cy="230832"/>
          </a:xfrm>
          <a:prstGeom prst="rect">
            <a:avLst/>
          </a:prstGeom>
        </p:spPr>
        <p:txBody>
          <a:bodyPr wrap="square">
            <a:spAutoFit/>
          </a:bodyPr>
          <a:lstStyle/>
          <a:p>
            <a:r>
              <a:rPr lang="en-US" sz="900" dirty="0">
                <a:latin typeface="Calibri" charset="0"/>
                <a:ea typeface="Calibri" charset="0"/>
                <a:cs typeface="Calibri" charset="0"/>
              </a:rPr>
              <a:t>G. </a:t>
            </a:r>
            <a:r>
              <a:rPr lang="en-US" sz="900" dirty="0" err="1">
                <a:latin typeface="Calibri" charset="0"/>
                <a:ea typeface="Calibri" charset="0"/>
                <a:cs typeface="Calibri" charset="0"/>
              </a:rPr>
              <a:t>Baffou</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ACS Nano </a:t>
            </a:r>
            <a:r>
              <a:rPr lang="de-DE" sz="900" b="1" dirty="0">
                <a:latin typeface="Calibri" charset="0"/>
                <a:ea typeface="Calibri" charset="0"/>
                <a:cs typeface="Calibri" charset="0"/>
              </a:rPr>
              <a:t>7</a:t>
            </a:r>
            <a:r>
              <a:rPr lang="de-DE" sz="900" dirty="0">
                <a:latin typeface="Calibri" charset="0"/>
                <a:ea typeface="Calibri" charset="0"/>
                <a:cs typeface="Calibri" charset="0"/>
              </a:rPr>
              <a:t>, 6478 (2013)</a:t>
            </a:r>
            <a:endParaRPr lang="en-US" sz="900" dirty="0">
              <a:latin typeface="Calibri" charset="0"/>
              <a:ea typeface="Calibri" charset="0"/>
              <a:cs typeface="Calibri" charset="0"/>
            </a:endParaRPr>
          </a:p>
        </p:txBody>
      </p:sp>
      <p:pic>
        <p:nvPicPr>
          <p:cNvPr id="4" name="Picture 3" descr="A picture containing screenshot&#10;&#10;Description automatically generated">
            <a:extLst>
              <a:ext uri="{FF2B5EF4-FFF2-40B4-BE49-F238E27FC236}">
                <a16:creationId xmlns:a16="http://schemas.microsoft.com/office/drawing/2014/main" id="{6B1E4A66-7D20-407D-8242-D6B8C8680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48" y="966977"/>
            <a:ext cx="6060119" cy="4296354"/>
          </a:xfrm>
          <a:prstGeom prst="rect">
            <a:avLst/>
          </a:prstGeom>
        </p:spPr>
      </p:pic>
      <p:sp>
        <p:nvSpPr>
          <p:cNvPr id="170" name="Confinement  Occurs with Reduced H"/>
          <p:cNvSpPr txBox="1"/>
          <p:nvPr/>
        </p:nvSpPr>
        <p:spPr>
          <a:xfrm>
            <a:off x="0" y="302341"/>
            <a:ext cx="9143999"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r>
              <a:rPr sz="3200" b="1" dirty="0">
                <a:solidFill>
                  <a:srgbClr val="3C2878"/>
                </a:solidFill>
                <a:latin typeface="+mj-lt"/>
              </a:rPr>
              <a:t>Confinement</a:t>
            </a:r>
            <a:r>
              <a:rPr lang="en-US" sz="3200" b="1" dirty="0">
                <a:solidFill>
                  <a:srgbClr val="3C2878"/>
                </a:solidFill>
                <a:latin typeface="+mj-lt"/>
              </a:rPr>
              <a:t> </a:t>
            </a:r>
            <a:r>
              <a:rPr sz="3200" b="1" dirty="0">
                <a:solidFill>
                  <a:srgbClr val="3C2878"/>
                </a:solidFill>
                <a:latin typeface="+mj-lt"/>
              </a:rPr>
              <a:t>Occurs with Reduced </a:t>
            </a:r>
            <a:r>
              <a:rPr lang="en-US" sz="3200" b="1" dirty="0">
                <a:solidFill>
                  <a:srgbClr val="3C2878"/>
                </a:solidFill>
                <a:latin typeface="+mj-lt"/>
              </a:rPr>
              <a:t>Beam Diameter</a:t>
            </a:r>
            <a:endParaRPr sz="3200" b="1" dirty="0">
              <a:solidFill>
                <a:srgbClr val="3C2878"/>
              </a:solidFill>
              <a:latin typeface="+mj-lt"/>
            </a:endParaRPr>
          </a:p>
        </p:txBody>
      </p:sp>
      <p:sp>
        <p:nvSpPr>
          <p:cNvPr id="5" name="Rectangle 4">
            <a:extLst>
              <a:ext uri="{FF2B5EF4-FFF2-40B4-BE49-F238E27FC236}">
                <a16:creationId xmlns:a16="http://schemas.microsoft.com/office/drawing/2014/main" id="{4C420C5F-2414-4528-AB83-C7A2A8CB14C7}"/>
              </a:ext>
            </a:extLst>
          </p:cNvPr>
          <p:cNvSpPr/>
          <p:nvPr/>
        </p:nvSpPr>
        <p:spPr>
          <a:xfrm>
            <a:off x="6024854" y="1169733"/>
            <a:ext cx="3022600" cy="2246769"/>
          </a:xfrm>
          <a:prstGeom prst="rect">
            <a:avLst/>
          </a:prstGeom>
        </p:spPr>
        <p:txBody>
          <a:bodyPr wrap="square">
            <a:spAutoFit/>
          </a:bodyPr>
          <a:lstStyle/>
          <a:p>
            <a:pPr marL="342900" indent="-228600">
              <a:buAutoNum type="romanLcParenBoth"/>
            </a:pPr>
            <a:r>
              <a:rPr lang="en-US" sz="1400" i="1" dirty="0">
                <a:solidFill>
                  <a:srgbClr val="000000"/>
                </a:solidFill>
                <a:latin typeface="Helvetica" panose="020B0604020202020204" pitchFamily="34" charset="0"/>
              </a:rPr>
              <a:t>When ζ ≫ 1, temperature increase is unaffected by the other particles and temperature distribution is confined around each NP</a:t>
            </a:r>
          </a:p>
          <a:p>
            <a:pPr marL="342900" indent="-228600">
              <a:buAutoNum type="romanLcParenBoth"/>
            </a:pPr>
            <a:r>
              <a:rPr lang="en-US" sz="1400" i="1" dirty="0">
                <a:solidFill>
                  <a:srgbClr val="000000"/>
                </a:solidFill>
                <a:latin typeface="Helvetica" panose="020B0604020202020204" pitchFamily="34" charset="0"/>
              </a:rPr>
              <a:t>When ζ ≪ 1, temperature of each NP is mostly due to the overall heating of the N – 1 other neighboring particles and collective effect is dominant</a:t>
            </a:r>
            <a:endParaRPr lang="en-US" sz="1400" i="1" dirty="0"/>
          </a:p>
        </p:txBody>
      </p:sp>
      <p:sp>
        <p:nvSpPr>
          <p:cNvPr id="6" name="TextBox 5">
            <a:extLst>
              <a:ext uri="{FF2B5EF4-FFF2-40B4-BE49-F238E27FC236}">
                <a16:creationId xmlns:a16="http://schemas.microsoft.com/office/drawing/2014/main" id="{FC03EE2F-81DB-4158-8613-04EDD8A57B23}"/>
              </a:ext>
            </a:extLst>
          </p:cNvPr>
          <p:cNvSpPr txBox="1"/>
          <p:nvPr/>
        </p:nvSpPr>
        <p:spPr>
          <a:xfrm>
            <a:off x="740911" y="5323649"/>
            <a:ext cx="46072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Tighter and bigger, less confined</a:t>
            </a:r>
          </a:p>
          <a:p>
            <a:pPr marL="285750" indent="-285750">
              <a:buFont typeface="Arial" panose="020B0604020202020204" pitchFamily="34" charset="0"/>
              <a:buChar char="•"/>
            </a:pPr>
            <a:r>
              <a:rPr lang="en-US" dirty="0"/>
              <a:t>Trade-off between temperature change </a:t>
            </a:r>
          </a:p>
          <a:p>
            <a:r>
              <a:rPr lang="en-US" dirty="0"/>
              <a:t>      and confinement with beam size</a:t>
            </a:r>
          </a:p>
        </p:txBody>
      </p:sp>
      <p:pic>
        <p:nvPicPr>
          <p:cNvPr id="8" name="Picture 7">
            <a:extLst>
              <a:ext uri="{FF2B5EF4-FFF2-40B4-BE49-F238E27FC236}">
                <a16:creationId xmlns:a16="http://schemas.microsoft.com/office/drawing/2014/main" id="{6C080744-01C3-41D0-BC81-82ECFC7BBE2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586991" y="3495082"/>
            <a:ext cx="1125638" cy="762695"/>
          </a:xfrm>
          <a:prstGeom prst="rect">
            <a:avLst/>
          </a:prstGeom>
        </p:spPr>
      </p:pic>
      <p:pic>
        <p:nvPicPr>
          <p:cNvPr id="12" name="Picture 11">
            <a:extLst>
              <a:ext uri="{FF2B5EF4-FFF2-40B4-BE49-F238E27FC236}">
                <a16:creationId xmlns:a16="http://schemas.microsoft.com/office/drawing/2014/main" id="{AC1235E6-42C5-46D6-A7F7-0BB0F26DC6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409267" y="3495081"/>
            <a:ext cx="1128698" cy="762695"/>
          </a:xfrm>
          <a:prstGeom prst="rect">
            <a:avLst/>
          </a:prstGeom>
        </p:spPr>
      </p:pic>
      <p:sp>
        <p:nvSpPr>
          <p:cNvPr id="14" name="Oval 13">
            <a:extLst>
              <a:ext uri="{FF2B5EF4-FFF2-40B4-BE49-F238E27FC236}">
                <a16:creationId xmlns:a16="http://schemas.microsoft.com/office/drawing/2014/main" id="{303C5758-9E20-4B94-A432-A270F112675B}"/>
              </a:ext>
            </a:extLst>
          </p:cNvPr>
          <p:cNvSpPr/>
          <p:nvPr/>
        </p:nvSpPr>
        <p:spPr>
          <a:xfrm>
            <a:off x="3279814" y="2344377"/>
            <a:ext cx="274320" cy="274320"/>
          </a:xfrm>
          <a:prstGeom prst="ellipse">
            <a:avLst/>
          </a:prstGeom>
          <a:noFill/>
          <a:ln w="28575">
            <a:solidFill>
              <a:srgbClr val="C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图片 3">
            <a:extLst>
              <a:ext uri="{FF2B5EF4-FFF2-40B4-BE49-F238E27FC236}">
                <a16:creationId xmlns:a16="http://schemas.microsoft.com/office/drawing/2014/main" id="{6C5E309A-EE43-41B8-B739-3FEC8582309A}"/>
              </a:ext>
            </a:extLst>
          </p:cNvPr>
          <p:cNvPicPr>
            <a:picLocks noChangeAspect="1"/>
          </p:cNvPicPr>
          <p:nvPr/>
        </p:nvPicPr>
        <p:blipFill>
          <a:blip r:embed="rId6"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29" name="图片 3">
            <a:extLst>
              <a:ext uri="{FF2B5EF4-FFF2-40B4-BE49-F238E27FC236}">
                <a16:creationId xmlns:a16="http://schemas.microsoft.com/office/drawing/2014/main" id="{FC3BC840-7AAC-4829-AB08-342372326CFE}"/>
              </a:ext>
            </a:extLst>
          </p:cNvPr>
          <p:cNvPicPr>
            <a:picLocks noChangeAspect="1"/>
          </p:cNvPicPr>
          <p:nvPr/>
        </p:nvPicPr>
        <p:blipFill>
          <a:blip r:embed="rId6"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30" name="Slide Number Placeholder 3">
            <a:extLst>
              <a:ext uri="{FF2B5EF4-FFF2-40B4-BE49-F238E27FC236}">
                <a16:creationId xmlns:a16="http://schemas.microsoft.com/office/drawing/2014/main" id="{CF63165C-5178-448D-B0B0-5722D2AD11DF}"/>
              </a:ext>
            </a:extLst>
          </p:cNvPr>
          <p:cNvSpPr>
            <a:spLocks noGrp="1"/>
          </p:cNvSpPr>
          <p:nvPr>
            <p:ph type="sldNum" sz="quarter" idx="12"/>
          </p:nvPr>
        </p:nvSpPr>
        <p:spPr>
          <a:xfrm>
            <a:off x="8153400" y="6429251"/>
            <a:ext cx="533400" cy="307777"/>
          </a:xfrm>
        </p:spPr>
        <p:txBody>
          <a:bodyPr/>
          <a:lstStyle/>
          <a:p>
            <a:r>
              <a:rPr lang="en-US" dirty="0"/>
              <a:t>21</a:t>
            </a:r>
          </a:p>
        </p:txBody>
      </p:sp>
      <p:grpSp>
        <p:nvGrpSpPr>
          <p:cNvPr id="16" name="Group 15">
            <a:extLst>
              <a:ext uri="{FF2B5EF4-FFF2-40B4-BE49-F238E27FC236}">
                <a16:creationId xmlns:a16="http://schemas.microsoft.com/office/drawing/2014/main" id="{32EF0D89-384A-4673-BFF8-A1F9FE2FA738}"/>
              </a:ext>
            </a:extLst>
          </p:cNvPr>
          <p:cNvGrpSpPr/>
          <p:nvPr/>
        </p:nvGrpSpPr>
        <p:grpSpPr>
          <a:xfrm>
            <a:off x="4316818" y="3327216"/>
            <a:ext cx="4827181" cy="3530783"/>
            <a:chOff x="4316818" y="3398766"/>
            <a:chExt cx="4827181" cy="3530783"/>
          </a:xfrm>
        </p:grpSpPr>
        <p:sp>
          <p:nvSpPr>
            <p:cNvPr id="17" name="Rectangle 16">
              <a:extLst>
                <a:ext uri="{FF2B5EF4-FFF2-40B4-BE49-F238E27FC236}">
                  <a16:creationId xmlns:a16="http://schemas.microsoft.com/office/drawing/2014/main" id="{37FEB1E7-85A0-4CCA-B2AB-63CE0A82AC2F}"/>
                </a:ext>
              </a:extLst>
            </p:cNvPr>
            <p:cNvSpPr/>
            <p:nvPr/>
          </p:nvSpPr>
          <p:spPr>
            <a:xfrm>
              <a:off x="4316818" y="3398766"/>
              <a:ext cx="4827181" cy="3530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t>SS</a:t>
              </a:r>
            </a:p>
          </p:txBody>
        </p:sp>
        <p:pic>
          <p:nvPicPr>
            <p:cNvPr id="18" name="Picture 17" descr="A close up of a map&#10;&#10;Description automatically generated">
              <a:extLst>
                <a:ext uri="{FF2B5EF4-FFF2-40B4-BE49-F238E27FC236}">
                  <a16:creationId xmlns:a16="http://schemas.microsoft.com/office/drawing/2014/main" id="{74320A5E-BF4B-4E93-B74C-BA151DA5739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417887" y="3473519"/>
              <a:ext cx="4555231" cy="3398966"/>
            </a:xfrm>
            <a:prstGeom prst="rect">
              <a:avLst/>
            </a:prstGeom>
          </p:spPr>
        </p:pic>
      </p:grpSp>
      <p:sp>
        <p:nvSpPr>
          <p:cNvPr id="23" name="Oval 22">
            <a:extLst>
              <a:ext uri="{FF2B5EF4-FFF2-40B4-BE49-F238E27FC236}">
                <a16:creationId xmlns:a16="http://schemas.microsoft.com/office/drawing/2014/main" id="{55B3AFDE-D551-4C6C-A6FD-B530E935312B}"/>
              </a:ext>
            </a:extLst>
          </p:cNvPr>
          <p:cNvSpPr/>
          <p:nvPr/>
        </p:nvSpPr>
        <p:spPr>
          <a:xfrm>
            <a:off x="6735352" y="3447584"/>
            <a:ext cx="274320" cy="274320"/>
          </a:xfrm>
          <a:prstGeom prst="ellipse">
            <a:avLst/>
          </a:prstGeom>
          <a:noFill/>
          <a:ln w="28575">
            <a:solidFill>
              <a:srgbClr val="C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7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AM Reduces the Temperature Change"/>
          <p:cNvSpPr txBox="1"/>
          <p:nvPr/>
        </p:nvSpPr>
        <p:spPr>
          <a:xfrm>
            <a:off x="1150052" y="443596"/>
            <a:ext cx="7482369"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lang="en-US" sz="3200" b="1" dirty="0">
                <a:solidFill>
                  <a:srgbClr val="3C2878"/>
                </a:solidFill>
                <a:latin typeface="+mj-lt"/>
              </a:rPr>
              <a:t>Hydrogel</a:t>
            </a:r>
            <a:r>
              <a:rPr sz="3200" b="1" dirty="0">
                <a:solidFill>
                  <a:srgbClr val="3C2878"/>
                </a:solidFill>
                <a:latin typeface="+mj-lt"/>
              </a:rPr>
              <a:t> Reduces the Temperature Change </a:t>
            </a:r>
          </a:p>
        </p:txBody>
      </p:sp>
      <p:pic>
        <p:nvPicPr>
          <p:cNvPr id="10" name="图片 3">
            <a:extLst>
              <a:ext uri="{FF2B5EF4-FFF2-40B4-BE49-F238E27FC236}">
                <a16:creationId xmlns:a16="http://schemas.microsoft.com/office/drawing/2014/main" id="{24395E8C-FCD0-45D1-B02A-2F652C105AF7}"/>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11" name="图片 3">
            <a:extLst>
              <a:ext uri="{FF2B5EF4-FFF2-40B4-BE49-F238E27FC236}">
                <a16:creationId xmlns:a16="http://schemas.microsoft.com/office/drawing/2014/main" id="{45E2875E-DF84-47B9-9D26-0BA90258E06B}"/>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2" name="Slide Number Placeholder 3">
            <a:extLst>
              <a:ext uri="{FF2B5EF4-FFF2-40B4-BE49-F238E27FC236}">
                <a16:creationId xmlns:a16="http://schemas.microsoft.com/office/drawing/2014/main" id="{F9935747-D12A-4A16-BD6E-6561A309137D}"/>
              </a:ext>
            </a:extLst>
          </p:cNvPr>
          <p:cNvSpPr>
            <a:spLocks noGrp="1"/>
          </p:cNvSpPr>
          <p:nvPr>
            <p:ph type="sldNum" sz="quarter" idx="12"/>
          </p:nvPr>
        </p:nvSpPr>
        <p:spPr>
          <a:xfrm>
            <a:off x="8153400" y="6429251"/>
            <a:ext cx="533400" cy="307777"/>
          </a:xfrm>
        </p:spPr>
        <p:txBody>
          <a:bodyPr/>
          <a:lstStyle/>
          <a:p>
            <a:r>
              <a:rPr lang="en-US" dirty="0"/>
              <a:t>22</a:t>
            </a:r>
          </a:p>
        </p:txBody>
      </p:sp>
      <p:pic>
        <p:nvPicPr>
          <p:cNvPr id="8" name="Picture 7" descr="A screenshot of a video game&#10;&#10;Description automatically generated">
            <a:extLst>
              <a:ext uri="{FF2B5EF4-FFF2-40B4-BE49-F238E27FC236}">
                <a16:creationId xmlns:a16="http://schemas.microsoft.com/office/drawing/2014/main" id="{63A1CD00-9BD7-419B-9AA7-55ACDF341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297" y="1203548"/>
            <a:ext cx="7558323" cy="4947340"/>
          </a:xfrm>
          <a:prstGeom prst="rect">
            <a:avLst/>
          </a:prstGeom>
        </p:spPr>
      </p:pic>
      <p:sp>
        <p:nvSpPr>
          <p:cNvPr id="2" name="TextBox 1">
            <a:extLst>
              <a:ext uri="{FF2B5EF4-FFF2-40B4-BE49-F238E27FC236}">
                <a16:creationId xmlns:a16="http://schemas.microsoft.com/office/drawing/2014/main" id="{46124DFF-A5E2-4AD7-997F-570FD54D44E2}"/>
              </a:ext>
            </a:extLst>
          </p:cNvPr>
          <p:cNvSpPr txBox="1"/>
          <p:nvPr/>
        </p:nvSpPr>
        <p:spPr>
          <a:xfrm>
            <a:off x="2032946" y="1550666"/>
            <a:ext cx="1233377" cy="261610"/>
          </a:xfrm>
          <a:prstGeom prst="rect">
            <a:avLst/>
          </a:prstGeom>
          <a:solidFill>
            <a:schemeClr val="bg1"/>
          </a:solidFill>
        </p:spPr>
        <p:txBody>
          <a:bodyPr wrap="square" lIns="0" tIns="0" rIns="0" bIns="0" rtlCol="0">
            <a:spAutoFit/>
          </a:bodyPr>
          <a:lstStyle/>
          <a:p>
            <a:pPr algn="ctr"/>
            <a:r>
              <a:rPr lang="en-US" sz="1700" dirty="0">
                <a:latin typeface="Times New Roman" panose="02020603050405020304" pitchFamily="18" charset="0"/>
                <a:cs typeface="Times New Roman" panose="02020603050405020304" pitchFamily="18" charset="0"/>
              </a:rPr>
              <a:t>∆T in PAAm</a:t>
            </a:r>
          </a:p>
        </p:txBody>
      </p:sp>
      <p:sp>
        <p:nvSpPr>
          <p:cNvPr id="13" name="TextBox 12">
            <a:extLst>
              <a:ext uri="{FF2B5EF4-FFF2-40B4-BE49-F238E27FC236}">
                <a16:creationId xmlns:a16="http://schemas.microsoft.com/office/drawing/2014/main" id="{50BAD181-0E1B-4892-9EA8-CD9AF44CFD4E}"/>
              </a:ext>
            </a:extLst>
          </p:cNvPr>
          <p:cNvSpPr txBox="1"/>
          <p:nvPr/>
        </p:nvSpPr>
        <p:spPr>
          <a:xfrm>
            <a:off x="2107376" y="3674871"/>
            <a:ext cx="1233377" cy="261610"/>
          </a:xfrm>
          <a:prstGeom prst="rect">
            <a:avLst/>
          </a:prstGeom>
          <a:solidFill>
            <a:schemeClr val="bg1"/>
          </a:solidFill>
        </p:spPr>
        <p:txBody>
          <a:bodyPr wrap="square" lIns="0" tIns="0" rIns="0" bIns="0" rtlCol="0">
            <a:spAutoFit/>
          </a:bodyPr>
          <a:lstStyle/>
          <a:p>
            <a:r>
              <a:rPr lang="en-US" sz="1700" dirty="0">
                <a:latin typeface="Times New Roman" panose="02020603050405020304" pitchFamily="18" charset="0"/>
                <a:cs typeface="Times New Roman" panose="02020603050405020304" pitchFamily="18" charset="0"/>
              </a:rPr>
              <a:t>∆T in air</a:t>
            </a:r>
          </a:p>
        </p:txBody>
      </p:sp>
    </p:spTree>
    <p:extLst>
      <p:ext uri="{BB962C8B-B14F-4D97-AF65-F5344CB8AC3E}">
        <p14:creationId xmlns:p14="http://schemas.microsoft.com/office/powerpoint/2010/main" val="3205308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193863B-6A83-4753-AA54-A945B7887C35}"/>
              </a:ext>
            </a:extLst>
          </p:cNvPr>
          <p:cNvSpPr>
            <a:spLocks noChangeArrowheads="1"/>
          </p:cNvSpPr>
          <p:nvPr/>
        </p:nvSpPr>
        <p:spPr bwMode="auto">
          <a:xfrm flipH="1">
            <a:off x="5299113" y="3297890"/>
            <a:ext cx="340374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Heat would be </a:t>
            </a:r>
            <a:r>
              <a:rPr kumimoji="0" lang="en-US" altLang="en-US" sz="1600" b="0" i="1" u="sng" strike="noStrike" cap="none" normalizeH="0" baseline="0" dirty="0">
                <a:ln>
                  <a:noFill/>
                </a:ln>
                <a:solidFill>
                  <a:srgbClr val="8E0000"/>
                </a:solidFill>
                <a:effectLst/>
                <a:latin typeface="Calibri" panose="020F0502020204030204" pitchFamily="34" charset="0"/>
                <a:cs typeface="Calibri" panose="020F0502020204030204" pitchFamily="34" charset="0"/>
              </a:rPr>
              <a:t>radiative</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 from the NP array and then </a:t>
            </a:r>
            <a:r>
              <a:rPr kumimoji="0" lang="en-US" altLang="en-US" sz="1600" b="0" i="1" u="sng" strike="noStrike" cap="none" normalizeH="0" baseline="0" dirty="0">
                <a:ln>
                  <a:noFill/>
                </a:ln>
                <a:solidFill>
                  <a:srgbClr val="8E0000"/>
                </a:solidFill>
                <a:effectLst/>
                <a:latin typeface="Calibri" panose="020F0502020204030204" pitchFamily="34" charset="0"/>
                <a:cs typeface="Calibri" panose="020F0502020204030204" pitchFamily="34" charset="0"/>
              </a:rPr>
              <a:t>conductive</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 from the NP to </a:t>
            </a:r>
            <a:r>
              <a:rPr lang="en-US" altLang="en-US" sz="1600" i="1" dirty="0">
                <a:solidFill>
                  <a:srgbClr val="8E0000"/>
                </a:solidFill>
                <a:latin typeface="Calibri" panose="020F0502020204030204" pitchFamily="34" charset="0"/>
                <a:cs typeface="Calibri" panose="020F0502020204030204" pitchFamily="34" charset="0"/>
              </a:rPr>
              <a:t>the hydrogel.</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 </a:t>
            </a:r>
            <a:r>
              <a:rPr lang="en-US" altLang="en-US" sz="1600" i="1" dirty="0">
                <a:solidFill>
                  <a:srgbClr val="8E0000"/>
                </a:solidFill>
                <a:latin typeface="Calibri" panose="020F0502020204030204" pitchFamily="34" charset="0"/>
                <a:cs typeface="Calibri" panose="020F0502020204030204" pitchFamily="34" charset="0"/>
              </a:rPr>
              <a:t>T</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hen heat through the polymer could be both by </a:t>
            </a:r>
            <a:r>
              <a:rPr kumimoji="0" lang="en-US" altLang="en-US" sz="1600" b="0" i="1" u="sng" strike="noStrike" cap="none" normalizeH="0" baseline="0" dirty="0">
                <a:ln>
                  <a:noFill/>
                </a:ln>
                <a:solidFill>
                  <a:srgbClr val="8E0000"/>
                </a:solidFill>
                <a:effectLst/>
                <a:latin typeface="Calibri" panose="020F0502020204030204" pitchFamily="34" charset="0"/>
                <a:cs typeface="Calibri" panose="020F0502020204030204" pitchFamily="34" charset="0"/>
              </a:rPr>
              <a:t>conduction</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 and </a:t>
            </a:r>
            <a:r>
              <a:rPr kumimoji="0" lang="en-US" altLang="en-US" sz="1600" b="0" i="1" u="sng" strike="noStrike" cap="none" normalizeH="0" baseline="0" dirty="0">
                <a:ln>
                  <a:noFill/>
                </a:ln>
                <a:solidFill>
                  <a:srgbClr val="8E0000"/>
                </a:solidFill>
                <a:effectLst/>
                <a:latin typeface="Calibri" panose="020F0502020204030204" pitchFamily="34" charset="0"/>
                <a:cs typeface="Calibri" panose="020F0502020204030204" pitchFamily="34" charset="0"/>
              </a:rPr>
              <a:t>convection</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 depending on the role the water</a:t>
            </a:r>
            <a:r>
              <a:rPr lang="en-US" altLang="en-US" sz="1600" i="1" dirty="0">
                <a:solidFill>
                  <a:srgbClr val="8E0000"/>
                </a:solidFill>
                <a:latin typeface="Calibri" panose="020F0502020204030204" pitchFamily="34" charset="0"/>
                <a:cs typeface="Calibri" panose="020F0502020204030204" pitchFamily="34" charset="0"/>
              </a:rPr>
              <a:t> molecules play</a:t>
            </a:r>
            <a:r>
              <a:rPr kumimoji="0" lang="en-US" altLang="en-US" sz="1600" b="0" i="1" u="none" strike="noStrike" cap="none" normalizeH="0" baseline="0" dirty="0">
                <a:ln>
                  <a:noFill/>
                </a:ln>
                <a:solidFill>
                  <a:srgbClr val="8E0000"/>
                </a:solidFill>
                <a:effectLst/>
                <a:latin typeface="Calibri" panose="020F0502020204030204" pitchFamily="34" charset="0"/>
                <a:cs typeface="Calibri" panose="020F0502020204030204" pitchFamily="34" charset="0"/>
              </a:rPr>
              <a:t>. </a:t>
            </a:r>
            <a:endParaRPr kumimoji="0" lang="en-US" altLang="en-US" sz="2400" b="0" i="1" u="none" strike="noStrike" cap="none" normalizeH="0" baseline="0" dirty="0">
              <a:ln>
                <a:noFill/>
              </a:ln>
              <a:solidFill>
                <a:srgbClr val="8E0000"/>
              </a:solidFill>
              <a:effectLst/>
            </a:endParaRPr>
          </a:p>
        </p:txBody>
      </p:sp>
      <p:sp>
        <p:nvSpPr>
          <p:cNvPr id="8" name="TextBox 7">
            <a:extLst>
              <a:ext uri="{FF2B5EF4-FFF2-40B4-BE49-F238E27FC236}">
                <a16:creationId xmlns:a16="http://schemas.microsoft.com/office/drawing/2014/main" id="{C37AF9E3-2480-495F-AD02-E477233F256C}"/>
              </a:ext>
            </a:extLst>
          </p:cNvPr>
          <p:cNvSpPr txBox="1"/>
          <p:nvPr/>
        </p:nvSpPr>
        <p:spPr>
          <a:xfrm>
            <a:off x="392079" y="5291659"/>
            <a:ext cx="8541610" cy="646331"/>
          </a:xfrm>
          <a:prstGeom prst="rect">
            <a:avLst/>
          </a:prstGeom>
          <a:noFill/>
        </p:spPr>
        <p:txBody>
          <a:bodyPr wrap="square" rtlCol="0">
            <a:spAutoFit/>
          </a:bodyPr>
          <a:lstStyle/>
          <a:p>
            <a:pPr marL="285750" indent="-285750">
              <a:buFont typeface="Arial" panose="020B0604020202020204" pitchFamily="34" charset="0"/>
              <a:buChar char="•"/>
            </a:pPr>
            <a:r>
              <a:rPr lang="en-US" dirty="0"/>
              <a:t>Electronic heating, then propagation of phonons within the gel medium</a:t>
            </a:r>
          </a:p>
          <a:p>
            <a:pPr marL="285750" indent="-285750">
              <a:buFont typeface="Arial" panose="020B0604020202020204" pitchFamily="34" charset="0"/>
              <a:buChar char="•"/>
            </a:pPr>
            <a:r>
              <a:rPr lang="en-US" dirty="0"/>
              <a:t>Timescale of energy transfer/dissipation from particles to environmental surrounding</a:t>
            </a:r>
          </a:p>
        </p:txBody>
      </p:sp>
      <p:sp>
        <p:nvSpPr>
          <p:cNvPr id="14" name="Title 1">
            <a:extLst>
              <a:ext uri="{FF2B5EF4-FFF2-40B4-BE49-F238E27FC236}">
                <a16:creationId xmlns:a16="http://schemas.microsoft.com/office/drawing/2014/main" id="{327E9474-80A1-4F98-9E0E-24B50429538F}"/>
              </a:ext>
            </a:extLst>
          </p:cNvPr>
          <p:cNvSpPr txBox="1">
            <a:spLocks/>
          </p:cNvSpPr>
          <p:nvPr/>
        </p:nvSpPr>
        <p:spPr>
          <a:xfrm>
            <a:off x="0" y="98921"/>
            <a:ext cx="914399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Heat Transfer in Hydrogel Medium</a:t>
            </a:r>
          </a:p>
        </p:txBody>
      </p:sp>
      <p:pic>
        <p:nvPicPr>
          <p:cNvPr id="7" name="Picture 6">
            <a:extLst>
              <a:ext uri="{FF2B5EF4-FFF2-40B4-BE49-F238E27FC236}">
                <a16:creationId xmlns:a16="http://schemas.microsoft.com/office/drawing/2014/main" id="{36776E29-EEB5-4F05-88AB-63BAF1AB7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42" y="1598675"/>
            <a:ext cx="4146877" cy="3020308"/>
          </a:xfrm>
          <a:prstGeom prst="rect">
            <a:avLst/>
          </a:prstGeom>
        </p:spPr>
      </p:pic>
      <p:sp>
        <p:nvSpPr>
          <p:cNvPr id="9" name="TextBox 8">
            <a:extLst>
              <a:ext uri="{FF2B5EF4-FFF2-40B4-BE49-F238E27FC236}">
                <a16:creationId xmlns:a16="http://schemas.microsoft.com/office/drawing/2014/main" id="{B4FFCB84-8E46-4D27-9C46-6987F66021E5}"/>
              </a:ext>
            </a:extLst>
          </p:cNvPr>
          <p:cNvSpPr txBox="1"/>
          <p:nvPr/>
        </p:nvSpPr>
        <p:spPr>
          <a:xfrm>
            <a:off x="426337" y="1348377"/>
            <a:ext cx="3274829" cy="698500"/>
          </a:xfrm>
          <a:prstGeom prst="rect">
            <a:avLst/>
          </a:prstGeom>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b="1" dirty="0"/>
              <a:t>Mechanisms of Heat Transfer</a:t>
            </a:r>
          </a:p>
          <a:p>
            <a:r>
              <a:rPr lang="en-US" dirty="0"/>
              <a:t>(electrons, phonons)</a:t>
            </a:r>
          </a:p>
        </p:txBody>
      </p:sp>
      <p:sp>
        <p:nvSpPr>
          <p:cNvPr id="15" name="Rectangle 14">
            <a:extLst>
              <a:ext uri="{FF2B5EF4-FFF2-40B4-BE49-F238E27FC236}">
                <a16:creationId xmlns:a16="http://schemas.microsoft.com/office/drawing/2014/main" id="{9B00121B-9C94-4D0E-A450-0D052A5911D4}"/>
              </a:ext>
            </a:extLst>
          </p:cNvPr>
          <p:cNvSpPr/>
          <p:nvPr/>
        </p:nvSpPr>
        <p:spPr>
          <a:xfrm>
            <a:off x="1026415" y="4562017"/>
            <a:ext cx="3098800" cy="369332"/>
          </a:xfrm>
          <a:prstGeom prst="rect">
            <a:avLst/>
          </a:prstGeom>
        </p:spPr>
        <p:txBody>
          <a:bodyPr wrap="square">
            <a:spAutoFit/>
          </a:bodyPr>
          <a:lstStyle/>
          <a:p>
            <a:r>
              <a:rPr lang="en-US" sz="900" dirty="0"/>
              <a:t>https://www.nuclear-power.net/nuclear-engineering/heat-transfer/conduction-convection-radiation/</a:t>
            </a:r>
          </a:p>
        </p:txBody>
      </p:sp>
      <p:pic>
        <p:nvPicPr>
          <p:cNvPr id="11" name="图片 3">
            <a:extLst>
              <a:ext uri="{FF2B5EF4-FFF2-40B4-BE49-F238E27FC236}">
                <a16:creationId xmlns:a16="http://schemas.microsoft.com/office/drawing/2014/main" id="{B1D34336-0AAA-48C2-8FDE-041ECE57168E}"/>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12" name="图片 3">
            <a:extLst>
              <a:ext uri="{FF2B5EF4-FFF2-40B4-BE49-F238E27FC236}">
                <a16:creationId xmlns:a16="http://schemas.microsoft.com/office/drawing/2014/main" id="{A2DD1E04-F607-417A-BD4E-EA33F6E15972}"/>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3" name="Slide Number Placeholder 3">
            <a:extLst>
              <a:ext uri="{FF2B5EF4-FFF2-40B4-BE49-F238E27FC236}">
                <a16:creationId xmlns:a16="http://schemas.microsoft.com/office/drawing/2014/main" id="{BABD1A15-A161-4B1A-8140-2DF91A920B14}"/>
              </a:ext>
            </a:extLst>
          </p:cNvPr>
          <p:cNvSpPr>
            <a:spLocks noGrp="1"/>
          </p:cNvSpPr>
          <p:nvPr>
            <p:ph type="sldNum" sz="quarter" idx="12"/>
          </p:nvPr>
        </p:nvSpPr>
        <p:spPr>
          <a:xfrm>
            <a:off x="8153400" y="6429251"/>
            <a:ext cx="533400" cy="307777"/>
          </a:xfrm>
        </p:spPr>
        <p:txBody>
          <a:bodyPr/>
          <a:lstStyle/>
          <a:p>
            <a:r>
              <a:rPr lang="en-US" dirty="0"/>
              <a:t>23</a:t>
            </a:r>
          </a:p>
        </p:txBody>
      </p:sp>
      <p:grpSp>
        <p:nvGrpSpPr>
          <p:cNvPr id="2" name="Group 1">
            <a:extLst>
              <a:ext uri="{FF2B5EF4-FFF2-40B4-BE49-F238E27FC236}">
                <a16:creationId xmlns:a16="http://schemas.microsoft.com/office/drawing/2014/main" id="{EF290646-5219-41DB-A19E-CEA375012B4E}"/>
              </a:ext>
            </a:extLst>
          </p:cNvPr>
          <p:cNvGrpSpPr/>
          <p:nvPr/>
        </p:nvGrpSpPr>
        <p:grpSpPr>
          <a:xfrm>
            <a:off x="5389947" y="1962294"/>
            <a:ext cx="4248142" cy="1202537"/>
            <a:chOff x="5700259" y="892865"/>
            <a:chExt cx="4545839" cy="1524737"/>
          </a:xfrm>
        </p:grpSpPr>
        <p:sp>
          <p:nvSpPr>
            <p:cNvPr id="16" name="Rectangle 15">
              <a:extLst>
                <a:ext uri="{FF2B5EF4-FFF2-40B4-BE49-F238E27FC236}">
                  <a16:creationId xmlns:a16="http://schemas.microsoft.com/office/drawing/2014/main" id="{1435407F-5438-4AC1-AB98-F1EB790CAEB3}"/>
                </a:ext>
              </a:extLst>
            </p:cNvPr>
            <p:cNvSpPr/>
            <p:nvPr/>
          </p:nvSpPr>
          <p:spPr>
            <a:xfrm>
              <a:off x="5700259" y="1313147"/>
              <a:ext cx="2663091" cy="1104455"/>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E69C656-57C5-4417-B4E6-B866751DC22E}"/>
                </a:ext>
              </a:extLst>
            </p:cNvPr>
            <p:cNvSpPr/>
            <p:nvPr/>
          </p:nvSpPr>
          <p:spPr>
            <a:xfrm>
              <a:off x="6530907" y="1737241"/>
              <a:ext cx="399959" cy="269477"/>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65BA785-EF59-4827-B513-BF8E4EF5C941}"/>
                </a:ext>
              </a:extLst>
            </p:cNvPr>
            <p:cNvSpPr/>
            <p:nvPr/>
          </p:nvSpPr>
          <p:spPr>
            <a:xfrm>
              <a:off x="5928859" y="1737241"/>
              <a:ext cx="399959" cy="269477"/>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086FBE2-7DCA-450D-AD1D-B8CFDB20BB1E}"/>
                </a:ext>
              </a:extLst>
            </p:cNvPr>
            <p:cNvSpPr/>
            <p:nvPr/>
          </p:nvSpPr>
          <p:spPr>
            <a:xfrm>
              <a:off x="7132955" y="1737241"/>
              <a:ext cx="399959" cy="269477"/>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8549B99-D4B0-4A87-892E-DF6D308B1D20}"/>
                </a:ext>
              </a:extLst>
            </p:cNvPr>
            <p:cNvSpPr/>
            <p:nvPr/>
          </p:nvSpPr>
          <p:spPr>
            <a:xfrm>
              <a:off x="7735003" y="1737241"/>
              <a:ext cx="399959" cy="269477"/>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EC86832-4F1C-43BF-B910-1E03D1933A93}"/>
                </a:ext>
              </a:extLst>
            </p:cNvPr>
            <p:cNvSpPr txBox="1"/>
            <p:nvPr/>
          </p:nvSpPr>
          <p:spPr>
            <a:xfrm>
              <a:off x="8363349" y="892865"/>
              <a:ext cx="1882749" cy="866532"/>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sz="1200" dirty="0"/>
                <a:t>Skin thickness </a:t>
              </a:r>
            </a:p>
            <a:p>
              <a:r>
                <a:rPr lang="en-US" sz="1200" dirty="0"/>
                <a:t>– 50 nm  </a:t>
              </a:r>
            </a:p>
            <a:p>
              <a:endParaRPr lang="en-US" sz="600" dirty="0"/>
            </a:p>
            <a:p>
              <a:r>
                <a:rPr lang="en-US" sz="1200" dirty="0"/>
                <a:t>Gel thickness</a:t>
              </a:r>
            </a:p>
            <a:p>
              <a:r>
                <a:rPr lang="en-US" sz="1200" dirty="0"/>
                <a:t>Dry – 0.6 mm</a:t>
              </a:r>
            </a:p>
            <a:p>
              <a:r>
                <a:rPr lang="en-US" sz="1200" dirty="0"/>
                <a:t>Wet – 1.2 mm   </a:t>
              </a:r>
            </a:p>
            <a:p>
              <a:endParaRPr lang="en-US" sz="1200" dirty="0"/>
            </a:p>
          </p:txBody>
        </p:sp>
        <p:sp>
          <p:nvSpPr>
            <p:cNvPr id="22" name="Rectangle 21">
              <a:extLst>
                <a:ext uri="{FF2B5EF4-FFF2-40B4-BE49-F238E27FC236}">
                  <a16:creationId xmlns:a16="http://schemas.microsoft.com/office/drawing/2014/main" id="{E90F3B82-A609-4F6B-A306-D45A69F011E2}"/>
                </a:ext>
              </a:extLst>
            </p:cNvPr>
            <p:cNvSpPr/>
            <p:nvPr/>
          </p:nvSpPr>
          <p:spPr>
            <a:xfrm>
              <a:off x="5700259" y="1144671"/>
              <a:ext cx="2663091" cy="866532"/>
            </a:xfrm>
            <a:prstGeom prst="rect">
              <a:avLst/>
            </a:prstGeom>
            <a:solidFill>
              <a:schemeClr val="tx2">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4642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81387A-2F20-4204-B530-94D886E39DA7}"/>
              </a:ext>
            </a:extLst>
          </p:cNvPr>
          <p:cNvGrpSpPr/>
          <p:nvPr/>
        </p:nvGrpSpPr>
        <p:grpSpPr>
          <a:xfrm>
            <a:off x="531628" y="1939686"/>
            <a:ext cx="3274829" cy="3251930"/>
            <a:chOff x="458343" y="3024692"/>
            <a:chExt cx="3274829" cy="3251930"/>
          </a:xfrm>
        </p:grpSpPr>
        <p:pic>
          <p:nvPicPr>
            <p:cNvPr id="3" name="Picture 2">
              <a:extLst>
                <a:ext uri="{FF2B5EF4-FFF2-40B4-BE49-F238E27FC236}">
                  <a16:creationId xmlns:a16="http://schemas.microsoft.com/office/drawing/2014/main" id="{98BDD1F4-8960-4442-838D-91D1E1B9AC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343" y="3024692"/>
              <a:ext cx="3274829" cy="3251930"/>
            </a:xfrm>
            <a:prstGeom prst="rect">
              <a:avLst/>
            </a:prstGeom>
            <a:ln w="19050">
              <a:solidFill>
                <a:schemeClr val="tx1"/>
              </a:solidFill>
            </a:ln>
          </p:spPr>
        </p:pic>
        <p:sp>
          <p:nvSpPr>
            <p:cNvPr id="4" name="TextBox 3">
              <a:extLst>
                <a:ext uri="{FF2B5EF4-FFF2-40B4-BE49-F238E27FC236}">
                  <a16:creationId xmlns:a16="http://schemas.microsoft.com/office/drawing/2014/main" id="{85A910DD-BBDB-4FFE-938C-C1FD4A3BB01C}"/>
                </a:ext>
              </a:extLst>
            </p:cNvPr>
            <p:cNvSpPr txBox="1"/>
            <p:nvPr/>
          </p:nvSpPr>
          <p:spPr>
            <a:xfrm>
              <a:off x="467830" y="3024692"/>
              <a:ext cx="2488021" cy="584775"/>
            </a:xfrm>
            <a:prstGeom prst="rect">
              <a:avLst/>
            </a:prstGeom>
            <a:noFill/>
          </p:spPr>
          <p:txBody>
            <a:bodyPr wrap="square" rtlCol="0">
              <a:spAutoFit/>
            </a:bodyPr>
            <a:lstStyle/>
            <a:p>
              <a:r>
                <a:rPr lang="en-US" sz="1600" b="1" dirty="0"/>
                <a:t>PAAm in isolation with </a:t>
              </a:r>
            </a:p>
            <a:p>
              <a:r>
                <a:rPr lang="en-US" sz="1600" b="1" dirty="0"/>
                <a:t>40 monomers</a:t>
              </a:r>
            </a:p>
          </p:txBody>
        </p:sp>
      </p:grpSp>
      <p:sp>
        <p:nvSpPr>
          <p:cNvPr id="5" name="Rectangle 4">
            <a:extLst>
              <a:ext uri="{FF2B5EF4-FFF2-40B4-BE49-F238E27FC236}">
                <a16:creationId xmlns:a16="http://schemas.microsoft.com/office/drawing/2014/main" id="{48CB2DD2-29B9-4F5F-8EF9-B73F3625998B}"/>
              </a:ext>
            </a:extLst>
          </p:cNvPr>
          <p:cNvSpPr/>
          <p:nvPr/>
        </p:nvSpPr>
        <p:spPr>
          <a:xfrm>
            <a:off x="573014" y="5202531"/>
            <a:ext cx="3670898" cy="954107"/>
          </a:xfrm>
          <a:prstGeom prst="rect">
            <a:avLst/>
          </a:prstGeom>
        </p:spPr>
        <p:txBody>
          <a:bodyPr wrap="square">
            <a:spAutoFit/>
          </a:bodyPr>
          <a:lstStyle/>
          <a:p>
            <a:r>
              <a:rPr lang="en-US" sz="1400" u="sng" dirty="0">
                <a:solidFill>
                  <a:srgbClr val="222222"/>
                </a:solidFill>
              </a:rPr>
              <a:t>Water uptake:</a:t>
            </a:r>
          </a:p>
          <a:p>
            <a:r>
              <a:rPr lang="en-US" sz="1400" dirty="0">
                <a:solidFill>
                  <a:srgbClr val="222222"/>
                </a:solidFill>
              </a:rPr>
              <a:t>After 5 min of hydration: 0.018g</a:t>
            </a:r>
          </a:p>
          <a:p>
            <a:r>
              <a:rPr lang="en-US" sz="1400" dirty="0">
                <a:solidFill>
                  <a:srgbClr val="222222"/>
                </a:solidFill>
              </a:rPr>
              <a:t>At full hydration: 0.097g</a:t>
            </a:r>
          </a:p>
          <a:p>
            <a:r>
              <a:rPr lang="en-US" sz="1400" dirty="0">
                <a:solidFill>
                  <a:srgbClr val="222222"/>
                </a:solidFill>
              </a:rPr>
              <a:t>42: 1 ratio of monomers to cross-linkers</a:t>
            </a:r>
            <a:endParaRPr lang="en-US" sz="1400" b="0" i="0" dirty="0">
              <a:solidFill>
                <a:srgbClr val="222222"/>
              </a:solidFill>
              <a:effectLst/>
            </a:endParaRPr>
          </a:p>
        </p:txBody>
      </p:sp>
      <p:pic>
        <p:nvPicPr>
          <p:cNvPr id="1028" name="Picture 4" descr="https://pubs.acs.org/appl/literatum/publisher/achs/journals/content/aamick/2018/aamick.2018.10.issue-42/acsami.8b09891/20181018/images/large/am-2018-098913_0004.jpeg">
            <a:extLst>
              <a:ext uri="{FF2B5EF4-FFF2-40B4-BE49-F238E27FC236}">
                <a16:creationId xmlns:a16="http://schemas.microsoft.com/office/drawing/2014/main" id="{A80437BD-3E2D-4DAB-B7C0-A797141115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83413" y="1704982"/>
            <a:ext cx="3528959" cy="237659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6A67C7E6-EE88-44DD-85E5-FA9FA9951886}"/>
              </a:ext>
            </a:extLst>
          </p:cNvPr>
          <p:cNvCxnSpPr>
            <a:cxnSpLocks/>
          </p:cNvCxnSpPr>
          <p:nvPr/>
        </p:nvCxnSpPr>
        <p:spPr>
          <a:xfrm>
            <a:off x="571798" y="1743753"/>
            <a:ext cx="3136900" cy="0"/>
          </a:xfrm>
          <a:prstGeom prst="straightConnector1">
            <a:avLst/>
          </a:prstGeom>
          <a:ln w="28575">
            <a:solidFill>
              <a:srgbClr val="C3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4DB03D-142B-4082-B8ED-08AFD18917B1}"/>
              </a:ext>
            </a:extLst>
          </p:cNvPr>
          <p:cNvSpPr txBox="1"/>
          <p:nvPr/>
        </p:nvSpPr>
        <p:spPr>
          <a:xfrm>
            <a:off x="1830630" y="1313402"/>
            <a:ext cx="1308100" cy="260524"/>
          </a:xfrm>
          <a:prstGeom prst="rect">
            <a:avLst/>
          </a:prstGeom>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r>
              <a:rPr lang="en-US" dirty="0">
                <a:solidFill>
                  <a:srgbClr val="8E0000"/>
                </a:solidFill>
              </a:rPr>
              <a:t>heat</a:t>
            </a:r>
          </a:p>
        </p:txBody>
      </p:sp>
      <p:sp>
        <p:nvSpPr>
          <p:cNvPr id="23" name="직사각형 11">
            <a:extLst>
              <a:ext uri="{FF2B5EF4-FFF2-40B4-BE49-F238E27FC236}">
                <a16:creationId xmlns:a16="http://schemas.microsoft.com/office/drawing/2014/main" id="{588CD195-235A-4B79-A9CC-B5EC5230E246}"/>
              </a:ext>
            </a:extLst>
          </p:cNvPr>
          <p:cNvSpPr/>
          <p:nvPr/>
        </p:nvSpPr>
        <p:spPr>
          <a:xfrm>
            <a:off x="5838496" y="4041888"/>
            <a:ext cx="3019943" cy="230832"/>
          </a:xfrm>
          <a:prstGeom prst="rect">
            <a:avLst/>
          </a:prstGeom>
        </p:spPr>
        <p:txBody>
          <a:bodyPr wrap="square">
            <a:spAutoFit/>
          </a:bodyPr>
          <a:lstStyle/>
          <a:p>
            <a:r>
              <a:rPr lang="en-US" sz="900" dirty="0">
                <a:latin typeface="Calibri" charset="0"/>
                <a:ea typeface="Calibri" charset="0"/>
                <a:cs typeface="Calibri" charset="0"/>
              </a:rPr>
              <a:t>S. Xu</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ACS Appl. Mater. Interfaces </a:t>
            </a:r>
            <a:r>
              <a:rPr lang="de-DE" sz="900" b="1" dirty="0">
                <a:latin typeface="Calibri" charset="0"/>
                <a:ea typeface="Calibri" charset="0"/>
                <a:cs typeface="Calibri" charset="0"/>
              </a:rPr>
              <a:t>10</a:t>
            </a:r>
            <a:r>
              <a:rPr lang="de-DE" sz="900" dirty="0">
                <a:latin typeface="Calibri" charset="0"/>
                <a:ea typeface="Calibri" charset="0"/>
                <a:cs typeface="Calibri" charset="0"/>
              </a:rPr>
              <a:t>, 36352 (2018)</a:t>
            </a:r>
            <a:endParaRPr lang="en-US" sz="900" dirty="0">
              <a:latin typeface="Calibri" charset="0"/>
              <a:ea typeface="Calibri" charset="0"/>
              <a:cs typeface="Calibri" charset="0"/>
            </a:endParaRPr>
          </a:p>
        </p:txBody>
      </p:sp>
      <p:sp>
        <p:nvSpPr>
          <p:cNvPr id="25" name="Rectangle 24">
            <a:extLst>
              <a:ext uri="{FF2B5EF4-FFF2-40B4-BE49-F238E27FC236}">
                <a16:creationId xmlns:a16="http://schemas.microsoft.com/office/drawing/2014/main" id="{BC88F909-8982-4D94-B858-175C702117DB}"/>
              </a:ext>
            </a:extLst>
          </p:cNvPr>
          <p:cNvSpPr/>
          <p:nvPr/>
        </p:nvSpPr>
        <p:spPr>
          <a:xfrm>
            <a:off x="4438839" y="4659254"/>
            <a:ext cx="4572000" cy="923330"/>
          </a:xfrm>
          <a:prstGeom prst="rect">
            <a:avLst/>
          </a:prstGeom>
        </p:spPr>
        <p:txBody>
          <a:bodyPr>
            <a:spAutoFit/>
          </a:bodyPr>
          <a:lstStyle/>
          <a:p>
            <a:pPr marL="742950" lvl="1" indent="-285750">
              <a:buFont typeface="Arial" panose="020B0604020202020204" pitchFamily="34" charset="0"/>
              <a:buChar char="•"/>
            </a:pPr>
            <a:r>
              <a:rPr lang="en-US" dirty="0">
                <a:solidFill>
                  <a:srgbClr val="8E0000"/>
                </a:solidFill>
              </a:rPr>
              <a:t>Polymer chain length (cross-linking)</a:t>
            </a:r>
          </a:p>
          <a:p>
            <a:pPr marL="742950" lvl="1" indent="-285750">
              <a:buFont typeface="Arial" panose="020B0604020202020204" pitchFamily="34" charset="0"/>
              <a:buChar char="•"/>
            </a:pPr>
            <a:r>
              <a:rPr lang="en-US" dirty="0">
                <a:solidFill>
                  <a:srgbClr val="8E0000"/>
                </a:solidFill>
              </a:rPr>
              <a:t>Water uptake</a:t>
            </a:r>
          </a:p>
          <a:p>
            <a:pPr marL="742950" lvl="1" indent="-285750">
              <a:buFont typeface="Arial" panose="020B0604020202020204" pitchFamily="34" charset="0"/>
              <a:buChar char="•"/>
            </a:pPr>
            <a:r>
              <a:rPr lang="en-US" dirty="0">
                <a:solidFill>
                  <a:srgbClr val="8E0000"/>
                </a:solidFill>
              </a:rPr>
              <a:t>Salts, ions </a:t>
            </a:r>
          </a:p>
        </p:txBody>
      </p:sp>
      <p:sp>
        <p:nvSpPr>
          <p:cNvPr id="29" name="Title 1">
            <a:extLst>
              <a:ext uri="{FF2B5EF4-FFF2-40B4-BE49-F238E27FC236}">
                <a16:creationId xmlns:a16="http://schemas.microsoft.com/office/drawing/2014/main" id="{7558A108-E8A0-4F6C-91F8-7E1249A5E4C0}"/>
              </a:ext>
            </a:extLst>
          </p:cNvPr>
          <p:cNvSpPr txBox="1">
            <a:spLocks/>
          </p:cNvSpPr>
          <p:nvPr/>
        </p:nvSpPr>
        <p:spPr>
          <a:xfrm>
            <a:off x="351485" y="214823"/>
            <a:ext cx="678234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l"/>
            <a:r>
              <a:rPr lang="en-US" sz="3000" b="1" dirty="0">
                <a:solidFill>
                  <a:srgbClr val="3C2878"/>
                </a:solidFill>
                <a:latin typeface="+mj-lt"/>
                <a:ea typeface="Calibri" charset="0"/>
                <a:cs typeface="Calibri" charset="0"/>
              </a:rPr>
              <a:t>Thermal Conductivity of PAAm Hydrogel </a:t>
            </a:r>
          </a:p>
          <a:p>
            <a:pPr algn="l"/>
            <a:r>
              <a:rPr lang="en-US" sz="3000" b="1" dirty="0">
                <a:solidFill>
                  <a:srgbClr val="3C2878"/>
                </a:solidFill>
                <a:latin typeface="+mj-lt"/>
                <a:ea typeface="Calibri" charset="0"/>
                <a:cs typeface="Calibri" charset="0"/>
              </a:rPr>
              <a:t>at the Nanoscale</a:t>
            </a:r>
          </a:p>
        </p:txBody>
      </p:sp>
      <p:pic>
        <p:nvPicPr>
          <p:cNvPr id="24" name="图片 3">
            <a:extLst>
              <a:ext uri="{FF2B5EF4-FFF2-40B4-BE49-F238E27FC236}">
                <a16:creationId xmlns:a16="http://schemas.microsoft.com/office/drawing/2014/main" id="{0A88796E-0959-4089-A74C-F5ECE2294DF8}"/>
              </a:ext>
            </a:extLst>
          </p:cNvPr>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26" name="图片 3">
            <a:extLst>
              <a:ext uri="{FF2B5EF4-FFF2-40B4-BE49-F238E27FC236}">
                <a16:creationId xmlns:a16="http://schemas.microsoft.com/office/drawing/2014/main" id="{36394A27-2D24-4192-9724-5902B21C4B42}"/>
              </a:ext>
            </a:extLst>
          </p:cNvPr>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27" name="Slide Number Placeholder 3">
            <a:extLst>
              <a:ext uri="{FF2B5EF4-FFF2-40B4-BE49-F238E27FC236}">
                <a16:creationId xmlns:a16="http://schemas.microsoft.com/office/drawing/2014/main" id="{F9654C4E-72C6-4E9E-AD11-F4F499CF6721}"/>
              </a:ext>
            </a:extLst>
          </p:cNvPr>
          <p:cNvSpPr>
            <a:spLocks noGrp="1"/>
          </p:cNvSpPr>
          <p:nvPr>
            <p:ph type="sldNum" sz="quarter" idx="12"/>
          </p:nvPr>
        </p:nvSpPr>
        <p:spPr>
          <a:xfrm>
            <a:off x="8153400" y="6429251"/>
            <a:ext cx="533400" cy="307777"/>
          </a:xfrm>
        </p:spPr>
        <p:txBody>
          <a:bodyPr/>
          <a:lstStyle/>
          <a:p>
            <a:r>
              <a:rPr lang="en-US" dirty="0"/>
              <a:t>24</a:t>
            </a:r>
          </a:p>
        </p:txBody>
      </p:sp>
      <p:sp>
        <p:nvSpPr>
          <p:cNvPr id="8" name="Rectangle 7">
            <a:extLst>
              <a:ext uri="{FF2B5EF4-FFF2-40B4-BE49-F238E27FC236}">
                <a16:creationId xmlns:a16="http://schemas.microsoft.com/office/drawing/2014/main" id="{AA509A76-F84F-4807-B70B-8FB1CC470B8A}"/>
              </a:ext>
            </a:extLst>
          </p:cNvPr>
          <p:cNvSpPr/>
          <p:nvPr/>
        </p:nvSpPr>
        <p:spPr>
          <a:xfrm>
            <a:off x="4996688" y="1313834"/>
            <a:ext cx="3753207" cy="338554"/>
          </a:xfrm>
          <a:prstGeom prst="rect">
            <a:avLst/>
          </a:prstGeom>
        </p:spPr>
        <p:txBody>
          <a:bodyPr wrap="none">
            <a:spAutoFit/>
          </a:bodyPr>
          <a:lstStyle/>
          <a:p>
            <a:r>
              <a:rPr lang="en-US" sz="1600" dirty="0"/>
              <a:t>Temperature distribution at different times</a:t>
            </a:r>
          </a:p>
        </p:txBody>
      </p:sp>
    </p:spTree>
    <p:extLst>
      <p:ext uri="{BB962C8B-B14F-4D97-AF65-F5344CB8AC3E}">
        <p14:creationId xmlns:p14="http://schemas.microsoft.com/office/powerpoint/2010/main" val="199046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5496" y="1073668"/>
            <a:ext cx="7428018" cy="2210832"/>
          </a:xfrm>
        </p:spPr>
        <p:txBody>
          <a:bodyPr>
            <a:noAutofit/>
          </a:bodyPr>
          <a:lstStyle/>
          <a:p>
            <a:pPr marL="233363" indent="-233363"/>
            <a:r>
              <a:rPr lang="en-US" sz="1900" dirty="0">
                <a:latin typeface="Calibri" charset="0"/>
                <a:ea typeface="Calibri" charset="0"/>
                <a:cs typeface="Calibri" charset="0"/>
              </a:rPr>
              <a:t>Swelling generated wrinkle patterns on fluoropolymer skin-</a:t>
            </a:r>
            <a:r>
              <a:rPr lang="en-US" sz="1900" dirty="0" err="1">
                <a:latin typeface="Calibri" charset="0"/>
                <a:ea typeface="Calibri" charset="0"/>
                <a:cs typeface="Calibri" charset="0"/>
              </a:rPr>
              <a:t>PAAm</a:t>
            </a:r>
            <a:r>
              <a:rPr lang="en-US" sz="1900" dirty="0">
                <a:latin typeface="Calibri" charset="0"/>
                <a:ea typeface="Calibri" charset="0"/>
                <a:cs typeface="Calibri" charset="0"/>
              </a:rPr>
              <a:t> hydrogel surfaces, which can be tuned by varying the skin thickness and are dynamic under hydration  </a:t>
            </a:r>
          </a:p>
          <a:p>
            <a:pPr marL="233363" indent="-233363"/>
            <a:r>
              <a:rPr lang="en-US" sz="1900" dirty="0">
                <a:latin typeface="Calibri" charset="0"/>
                <a:ea typeface="Calibri" charset="0"/>
                <a:cs typeface="Calibri" charset="0"/>
              </a:rPr>
              <a:t>Lattice absorbance spectra were used to calculate the extent and confinement of photothermal heating by the NP array  </a:t>
            </a:r>
          </a:p>
          <a:p>
            <a:pPr marL="233363" indent="-233363"/>
            <a:r>
              <a:rPr lang="en-US" sz="1900" dirty="0">
                <a:latin typeface="Calibri" charset="0"/>
                <a:ea typeface="Calibri" charset="0"/>
                <a:cs typeface="Calibri" charset="0"/>
              </a:rPr>
              <a:t>The findings from (1) moisture-responsive wrinkled hydrogels and        (2) photothermal effect of NP arrays could be applied individually to other applications than the specific one currently proposed</a:t>
            </a:r>
          </a:p>
        </p:txBody>
      </p:sp>
      <p:sp>
        <p:nvSpPr>
          <p:cNvPr id="6" name="Title 1"/>
          <p:cNvSpPr txBox="1">
            <a:spLocks/>
          </p:cNvSpPr>
          <p:nvPr/>
        </p:nvSpPr>
        <p:spPr>
          <a:xfrm>
            <a:off x="680487" y="185566"/>
            <a:ext cx="574507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l"/>
            <a:r>
              <a:rPr lang="en-US" sz="3200" dirty="0">
                <a:solidFill>
                  <a:srgbClr val="3C2878"/>
                </a:solidFill>
                <a:latin typeface="Avenir Black" panose="020B0803020203020204" pitchFamily="34" charset="0"/>
                <a:ea typeface="Calibri" charset="0"/>
                <a:cs typeface="Calibri" charset="0"/>
              </a:rPr>
              <a:t>Summary</a:t>
            </a:r>
          </a:p>
        </p:txBody>
      </p:sp>
      <p:sp>
        <p:nvSpPr>
          <p:cNvPr id="8" name="Title 1">
            <a:extLst>
              <a:ext uri="{FF2B5EF4-FFF2-40B4-BE49-F238E27FC236}">
                <a16:creationId xmlns:a16="http://schemas.microsoft.com/office/drawing/2014/main" id="{D9B46A28-A045-4313-BA42-DB2F1A8D4B9E}"/>
              </a:ext>
            </a:extLst>
          </p:cNvPr>
          <p:cNvSpPr txBox="1">
            <a:spLocks/>
          </p:cNvSpPr>
          <p:nvPr/>
        </p:nvSpPr>
        <p:spPr>
          <a:xfrm>
            <a:off x="680487" y="3458570"/>
            <a:ext cx="57785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l"/>
            <a:r>
              <a:rPr lang="en-US" sz="3200" dirty="0">
                <a:solidFill>
                  <a:srgbClr val="3C2878"/>
                </a:solidFill>
                <a:latin typeface="Avenir Black" panose="020B0803020203020204" pitchFamily="34" charset="0"/>
                <a:ea typeface="Calibri" charset="0"/>
                <a:cs typeface="Calibri" charset="0"/>
              </a:rPr>
              <a:t>Future Work</a:t>
            </a:r>
          </a:p>
        </p:txBody>
      </p:sp>
      <p:sp>
        <p:nvSpPr>
          <p:cNvPr id="9" name="Content Placeholder 2">
            <a:extLst>
              <a:ext uri="{FF2B5EF4-FFF2-40B4-BE49-F238E27FC236}">
                <a16:creationId xmlns:a16="http://schemas.microsoft.com/office/drawing/2014/main" id="{B9A06D75-DEA4-49AC-A7A3-FC51A606626A}"/>
              </a:ext>
            </a:extLst>
          </p:cNvPr>
          <p:cNvSpPr txBox="1">
            <a:spLocks/>
          </p:cNvSpPr>
          <p:nvPr/>
        </p:nvSpPr>
        <p:spPr>
          <a:xfrm>
            <a:off x="1035495" y="4339962"/>
            <a:ext cx="7304568" cy="14973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lvl="1" indent="-231775">
              <a:buFont typeface="Arial"/>
              <a:buChar char="•"/>
            </a:pPr>
            <a:r>
              <a:rPr lang="en-US" sz="1900" dirty="0">
                <a:latin typeface="Calibri" charset="0"/>
                <a:ea typeface="Calibri" charset="0"/>
                <a:cs typeface="Calibri" charset="0"/>
              </a:rPr>
              <a:t>Optical transmittance as function of changing wrinkle topography</a:t>
            </a:r>
          </a:p>
          <a:p>
            <a:pPr marL="233363" lvl="1" indent="-231775">
              <a:buFont typeface="Arial"/>
              <a:buChar char="•"/>
            </a:pPr>
            <a:r>
              <a:rPr lang="en-US" sz="1900" dirty="0">
                <a:latin typeface="Calibri" charset="0"/>
                <a:ea typeface="Calibri" charset="0"/>
                <a:cs typeface="Calibri" charset="0"/>
              </a:rPr>
              <a:t>Photothermal measurements of the optimized NP arrays </a:t>
            </a:r>
          </a:p>
          <a:p>
            <a:pPr marL="233363" lvl="1" indent="-231775">
              <a:buFont typeface="Arial"/>
              <a:buChar char="•"/>
            </a:pPr>
            <a:r>
              <a:rPr lang="en-US" sz="1900" dirty="0">
                <a:latin typeface="Calibri" charset="0"/>
                <a:ea typeface="Calibri" charset="0"/>
                <a:cs typeface="Calibri" charset="0"/>
              </a:rPr>
              <a:t>Fabrication method to combine all components</a:t>
            </a:r>
          </a:p>
          <a:p>
            <a:pPr marL="233363" lvl="1" indent="-231775">
              <a:buFont typeface="Arial"/>
              <a:buChar char="•"/>
            </a:pPr>
            <a:r>
              <a:rPr lang="en-US" sz="1900" dirty="0">
                <a:latin typeface="Calibri" charset="0"/>
                <a:ea typeface="Calibri" charset="0"/>
                <a:cs typeface="Calibri" charset="0"/>
              </a:rPr>
              <a:t>Exploration of other light source such as broadband (sunlight application)</a:t>
            </a:r>
          </a:p>
          <a:p>
            <a:pPr marL="233363" lvl="1" indent="-231775">
              <a:buFont typeface="Arial"/>
              <a:buChar char="•"/>
            </a:pPr>
            <a:endParaRPr lang="en-US" sz="1900" dirty="0">
              <a:latin typeface="Calibri" charset="0"/>
              <a:ea typeface="Calibri" charset="0"/>
              <a:cs typeface="Calibri" charset="0"/>
            </a:endParaRPr>
          </a:p>
        </p:txBody>
      </p:sp>
      <p:pic>
        <p:nvPicPr>
          <p:cNvPr id="7" name="图片 3">
            <a:extLst>
              <a:ext uri="{FF2B5EF4-FFF2-40B4-BE49-F238E27FC236}">
                <a16:creationId xmlns:a16="http://schemas.microsoft.com/office/drawing/2014/main" id="{B036E2F6-161C-4727-B121-55306A31AED6}"/>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10" name="Picture 9">
            <a:extLst>
              <a:ext uri="{FF2B5EF4-FFF2-40B4-BE49-F238E27FC236}">
                <a16:creationId xmlns:a16="http://schemas.microsoft.com/office/drawing/2014/main" id="{D6E4B80A-BF48-4AE1-B8DF-185AFD7D9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90" y="208213"/>
            <a:ext cx="8231828" cy="3411287"/>
          </a:xfrm>
          <a:prstGeom prst="rect">
            <a:avLst/>
          </a:prstGeom>
          <a:solidFill>
            <a:schemeClr val="bg1"/>
          </a:solidFill>
        </p:spPr>
      </p:pic>
    </p:spTree>
    <p:extLst>
      <p:ext uri="{BB962C8B-B14F-4D97-AF65-F5344CB8AC3E}">
        <p14:creationId xmlns:p14="http://schemas.microsoft.com/office/powerpoint/2010/main" val="42331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5BE899-9720-42E7-A176-6867B9FE9E9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03376" y="2806995"/>
            <a:ext cx="793959" cy="78295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6897" y="936864"/>
            <a:ext cx="2043906" cy="2434107"/>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1237" y="3305746"/>
            <a:ext cx="1342679" cy="611664"/>
          </a:xfrm>
          <a:prstGeom prst="rect">
            <a:avLst/>
          </a:prstGeom>
        </p:spPr>
      </p:pic>
      <p:sp>
        <p:nvSpPr>
          <p:cNvPr id="14" name="Title 1"/>
          <p:cNvSpPr txBox="1">
            <a:spLocks/>
          </p:cNvSpPr>
          <p:nvPr/>
        </p:nvSpPr>
        <p:spPr>
          <a:xfrm>
            <a:off x="457200" y="-107779"/>
            <a:ext cx="8229600" cy="1143000"/>
          </a:xfrm>
          <a:prstGeom prst="rect">
            <a:avLst/>
          </a:prstGeom>
        </p:spPr>
        <p:txBody>
          <a:bodyPr anchor="ctr">
            <a:norm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400" b="1" dirty="0">
                <a:solidFill>
                  <a:srgbClr val="3C2878"/>
                </a:solidFill>
                <a:latin typeface="Calibri" charset="0"/>
                <a:ea typeface="Calibri" charset="0"/>
                <a:cs typeface="Calibri" charset="0"/>
              </a:rPr>
              <a:t>Acknowledgements</a:t>
            </a:r>
          </a:p>
        </p:txBody>
      </p:sp>
      <p:pic>
        <p:nvPicPr>
          <p:cNvPr id="18" name="图片 3"/>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81971" y="6439163"/>
            <a:ext cx="740664" cy="358351"/>
          </a:xfrm>
          <a:prstGeom prst="rect">
            <a:avLst/>
          </a:prstGeom>
        </p:spPr>
      </p:pic>
      <p:sp>
        <p:nvSpPr>
          <p:cNvPr id="10" name="TextBox 9"/>
          <p:cNvSpPr txBox="1"/>
          <p:nvPr/>
        </p:nvSpPr>
        <p:spPr>
          <a:xfrm>
            <a:off x="935983" y="3337188"/>
            <a:ext cx="1645735" cy="307777"/>
          </a:xfrm>
          <a:prstGeom prst="rect">
            <a:avLst/>
          </a:prstGeom>
          <a:noFill/>
        </p:spPr>
        <p:txBody>
          <a:bodyPr wrap="square" rtlCol="0">
            <a:spAutoFit/>
          </a:bodyPr>
          <a:lstStyle/>
          <a:p>
            <a:pPr algn="ctr"/>
            <a:r>
              <a:rPr lang="en-US" sz="1400" dirty="0"/>
              <a:t>Prof. Teri Odom</a:t>
            </a:r>
          </a:p>
        </p:txBody>
      </p:sp>
      <p:sp>
        <p:nvSpPr>
          <p:cNvPr id="21" name="TextBox 20"/>
          <p:cNvSpPr txBox="1"/>
          <p:nvPr/>
        </p:nvSpPr>
        <p:spPr>
          <a:xfrm>
            <a:off x="3182482" y="2309135"/>
            <a:ext cx="1300721" cy="492443"/>
          </a:xfrm>
          <a:prstGeom prst="rect">
            <a:avLst/>
          </a:prstGeom>
          <a:noFill/>
        </p:spPr>
        <p:txBody>
          <a:bodyPr wrap="square" rtlCol="0">
            <a:spAutoFit/>
          </a:bodyPr>
          <a:lstStyle/>
          <a:p>
            <a:pPr algn="ctr"/>
            <a:r>
              <a:rPr lang="en-US" sz="1300" dirty="0"/>
              <a:t>Dr. Suzanne </a:t>
            </a:r>
            <a:r>
              <a:rPr lang="en-US" sz="1300" dirty="0" err="1"/>
              <a:t>Neidhart</a:t>
            </a:r>
            <a:r>
              <a:rPr lang="en-US" sz="1300" dirty="0"/>
              <a:t> </a:t>
            </a:r>
          </a:p>
        </p:txBody>
      </p:sp>
      <p:sp>
        <p:nvSpPr>
          <p:cNvPr id="20" name="TextBox 19">
            <a:extLst>
              <a:ext uri="{FF2B5EF4-FFF2-40B4-BE49-F238E27FC236}">
                <a16:creationId xmlns:a16="http://schemas.microsoft.com/office/drawing/2014/main" id="{542B8C93-A5CB-42BF-B0BF-E08CC81FC974}"/>
              </a:ext>
            </a:extLst>
          </p:cNvPr>
          <p:cNvSpPr txBox="1"/>
          <p:nvPr/>
        </p:nvSpPr>
        <p:spPr>
          <a:xfrm>
            <a:off x="7042117" y="2699124"/>
            <a:ext cx="2345915" cy="1892826"/>
          </a:xfrm>
          <a:prstGeom prst="rect">
            <a:avLst/>
          </a:prstGeom>
          <a:noFill/>
        </p:spPr>
        <p:txBody>
          <a:bodyPr wrap="square" rtlCol="0">
            <a:spAutoFit/>
          </a:bodyPr>
          <a:lstStyle/>
          <a:p>
            <a:r>
              <a:rPr lang="en-US" sz="1300" u="sng" dirty="0"/>
              <a:t>NSF-RAISE Team</a:t>
            </a:r>
          </a:p>
          <a:p>
            <a:r>
              <a:rPr lang="en-US" sz="1300" dirty="0"/>
              <a:t>Prof. Teri Odom</a:t>
            </a:r>
          </a:p>
          <a:p>
            <a:r>
              <a:rPr lang="en-US" sz="1300" dirty="0"/>
              <a:t>Prof. George Schatz</a:t>
            </a:r>
          </a:p>
          <a:p>
            <a:r>
              <a:rPr lang="en-US" sz="1300" dirty="0"/>
              <a:t>Prof. </a:t>
            </a:r>
            <a:r>
              <a:rPr lang="en-US" sz="1300" dirty="0" err="1"/>
              <a:t>Bozhi</a:t>
            </a:r>
            <a:r>
              <a:rPr lang="en-US" sz="1300" dirty="0"/>
              <a:t> Tian (</a:t>
            </a:r>
            <a:r>
              <a:rPr lang="en-US" sz="1300" dirty="0" err="1"/>
              <a:t>UoC</a:t>
            </a:r>
            <a:r>
              <a:rPr lang="en-US" sz="1300" dirty="0"/>
              <a:t>)</a:t>
            </a:r>
          </a:p>
          <a:p>
            <a:r>
              <a:rPr lang="en-US" sz="1300" dirty="0"/>
              <a:t>Dr. </a:t>
            </a:r>
            <a:r>
              <a:rPr lang="en-US" sz="1300" dirty="0" err="1"/>
              <a:t>Jingtian</a:t>
            </a:r>
            <a:r>
              <a:rPr lang="en-US" sz="1300" dirty="0"/>
              <a:t> Hu</a:t>
            </a:r>
          </a:p>
          <a:p>
            <a:r>
              <a:rPr lang="en-US" sz="1300" dirty="0"/>
              <a:t>Dr. Suzanne </a:t>
            </a:r>
            <a:r>
              <a:rPr lang="en-US" sz="1300" dirty="0" err="1"/>
              <a:t>Neidhart</a:t>
            </a:r>
            <a:endParaRPr lang="en-US" sz="1300" dirty="0"/>
          </a:p>
          <a:p>
            <a:r>
              <a:rPr lang="en-US" sz="1300" dirty="0"/>
              <a:t>Dr. </a:t>
            </a:r>
            <a:r>
              <a:rPr lang="en-US" sz="1300" dirty="0" err="1"/>
              <a:t>Yiliang</a:t>
            </a:r>
            <a:r>
              <a:rPr lang="en-US" sz="1300" dirty="0"/>
              <a:t> Lin (</a:t>
            </a:r>
            <a:r>
              <a:rPr lang="en-US" sz="1300" dirty="0" err="1"/>
              <a:t>UoC</a:t>
            </a:r>
            <a:r>
              <a:rPr lang="en-US" sz="1300" dirty="0"/>
              <a:t>)</a:t>
            </a:r>
          </a:p>
          <a:p>
            <a:r>
              <a:rPr lang="en-US" sz="1300" dirty="0"/>
              <a:t>Dr. Yin Fang (</a:t>
            </a:r>
            <a:r>
              <a:rPr lang="en-US" sz="1300" dirty="0" err="1"/>
              <a:t>UoC</a:t>
            </a:r>
            <a:r>
              <a:rPr lang="en-US" sz="1300" dirty="0"/>
              <a:t>)</a:t>
            </a:r>
          </a:p>
          <a:p>
            <a:r>
              <a:rPr lang="en-US" sz="1300" dirty="0" err="1"/>
              <a:t>Lingyuan</a:t>
            </a:r>
            <a:r>
              <a:rPr lang="en-US" sz="1300" dirty="0"/>
              <a:t> Meng (</a:t>
            </a:r>
            <a:r>
              <a:rPr lang="en-US" sz="1300" dirty="0" err="1"/>
              <a:t>UoC</a:t>
            </a:r>
            <a:r>
              <a:rPr lang="en-US" sz="1300" dirty="0"/>
              <a:t>)</a:t>
            </a:r>
          </a:p>
        </p:txBody>
      </p:sp>
      <p:pic>
        <p:nvPicPr>
          <p:cNvPr id="25" name="Picture 24" descr="A screen shot of a computer&#10;&#10;Description automatically generated">
            <a:extLst>
              <a:ext uri="{FF2B5EF4-FFF2-40B4-BE49-F238E27FC236}">
                <a16:creationId xmlns:a16="http://schemas.microsoft.com/office/drawing/2014/main" id="{A502300F-83A9-4364-BC46-EFAFDA62502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465060" y="2878202"/>
            <a:ext cx="1823996" cy="341994"/>
          </a:xfrm>
          <a:prstGeom prst="rect">
            <a:avLst/>
          </a:prstGeom>
        </p:spPr>
      </p:pic>
      <p:pic>
        <p:nvPicPr>
          <p:cNvPr id="28" name="Picture 27">
            <a:extLst>
              <a:ext uri="{FF2B5EF4-FFF2-40B4-BE49-F238E27FC236}">
                <a16:creationId xmlns:a16="http://schemas.microsoft.com/office/drawing/2014/main" id="{E5FB8576-D415-432F-86A1-6F9F8314E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667061" y="3357153"/>
            <a:ext cx="1066608" cy="419940"/>
          </a:xfrm>
          <a:prstGeom prst="rect">
            <a:avLst/>
          </a:prstGeom>
        </p:spPr>
      </p:pic>
      <p:pic>
        <p:nvPicPr>
          <p:cNvPr id="5" name="Picture 4" descr="A close up of a person&#10;&#10;Description automatically generated">
            <a:extLst>
              <a:ext uri="{FF2B5EF4-FFF2-40B4-BE49-F238E27FC236}">
                <a16:creationId xmlns:a16="http://schemas.microsoft.com/office/drawing/2014/main" id="{55D8F81C-0745-431E-89F3-F2F597B47C99}"/>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174940" y="953306"/>
            <a:ext cx="1280160" cy="1395468"/>
          </a:xfrm>
          <a:prstGeom prst="rect">
            <a:avLst/>
          </a:prstGeom>
        </p:spPr>
      </p:pic>
      <p:sp>
        <p:nvSpPr>
          <p:cNvPr id="23" name="TextBox 22">
            <a:extLst>
              <a:ext uri="{FF2B5EF4-FFF2-40B4-BE49-F238E27FC236}">
                <a16:creationId xmlns:a16="http://schemas.microsoft.com/office/drawing/2014/main" id="{8C30EAFE-5090-4668-A2CC-C9368FC265E6}"/>
              </a:ext>
            </a:extLst>
          </p:cNvPr>
          <p:cNvSpPr txBox="1"/>
          <p:nvPr/>
        </p:nvSpPr>
        <p:spPr>
          <a:xfrm>
            <a:off x="7428979" y="1104443"/>
            <a:ext cx="1397407" cy="1077218"/>
          </a:xfrm>
          <a:prstGeom prst="rect">
            <a:avLst/>
          </a:prstGeom>
          <a:noFill/>
        </p:spPr>
        <p:txBody>
          <a:bodyPr wrap="square" rtlCol="0">
            <a:spAutoFit/>
          </a:bodyPr>
          <a:lstStyle/>
          <a:p>
            <a:pPr algn="ctr"/>
            <a:r>
              <a:rPr lang="en-US" sz="1600" b="1" dirty="0" err="1"/>
              <a:t>MatCI</a:t>
            </a:r>
            <a:endParaRPr lang="en-US" sz="1600" b="1" dirty="0"/>
          </a:p>
          <a:p>
            <a:pPr algn="ctr"/>
            <a:r>
              <a:rPr lang="en-US" sz="1600" b="1" dirty="0"/>
              <a:t>BIF</a:t>
            </a:r>
          </a:p>
          <a:p>
            <a:pPr algn="ctr"/>
            <a:r>
              <a:rPr lang="en-US" sz="1600" b="1" dirty="0"/>
              <a:t>NUANCE</a:t>
            </a:r>
          </a:p>
          <a:p>
            <a:pPr algn="ctr"/>
            <a:r>
              <a:rPr lang="en-US" sz="1600" b="1" dirty="0"/>
              <a:t>Keck-II</a:t>
            </a:r>
          </a:p>
        </p:txBody>
      </p:sp>
      <p:pic>
        <p:nvPicPr>
          <p:cNvPr id="1027" name="Picture 3" descr="https://www.odomgroup.northwestern.edu/wp-content/uploads/2016/06/Jun-Guan.jpg">
            <a:extLst>
              <a:ext uri="{FF2B5EF4-FFF2-40B4-BE49-F238E27FC236}">
                <a16:creationId xmlns:a16="http://schemas.microsoft.com/office/drawing/2014/main" id="{17876B25-6CC5-42B4-8435-3FD048C607ED}"/>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985458" y="958928"/>
            <a:ext cx="1317608" cy="139546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B2B3377-2300-4FBD-AE94-0D9D9E414D2E}"/>
              </a:ext>
            </a:extLst>
          </p:cNvPr>
          <p:cNvSpPr txBox="1"/>
          <p:nvPr/>
        </p:nvSpPr>
        <p:spPr>
          <a:xfrm>
            <a:off x="5993901" y="2310839"/>
            <a:ext cx="1300721" cy="292388"/>
          </a:xfrm>
          <a:prstGeom prst="rect">
            <a:avLst/>
          </a:prstGeom>
          <a:noFill/>
        </p:spPr>
        <p:txBody>
          <a:bodyPr wrap="square" rtlCol="0">
            <a:spAutoFit/>
          </a:bodyPr>
          <a:lstStyle/>
          <a:p>
            <a:pPr algn="ctr"/>
            <a:r>
              <a:rPr lang="en-US" sz="1300" dirty="0"/>
              <a:t>Jun Guan</a:t>
            </a:r>
          </a:p>
        </p:txBody>
      </p:sp>
      <p:pic>
        <p:nvPicPr>
          <p:cNvPr id="11" name="Picture 10">
            <a:extLst>
              <a:ext uri="{FF2B5EF4-FFF2-40B4-BE49-F238E27FC236}">
                <a16:creationId xmlns:a16="http://schemas.microsoft.com/office/drawing/2014/main" id="{FD628F56-8070-4952-8FA6-04F2175C108A}"/>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583971" y="958928"/>
            <a:ext cx="1300721" cy="1389846"/>
          </a:xfrm>
          <a:prstGeom prst="rect">
            <a:avLst/>
          </a:prstGeom>
        </p:spPr>
      </p:pic>
      <p:sp>
        <p:nvSpPr>
          <p:cNvPr id="27" name="TextBox 26">
            <a:extLst>
              <a:ext uri="{FF2B5EF4-FFF2-40B4-BE49-F238E27FC236}">
                <a16:creationId xmlns:a16="http://schemas.microsoft.com/office/drawing/2014/main" id="{7AA76C38-7134-422A-AEEA-EB21E9B52D06}"/>
              </a:ext>
            </a:extLst>
          </p:cNvPr>
          <p:cNvSpPr txBox="1"/>
          <p:nvPr/>
        </p:nvSpPr>
        <p:spPr>
          <a:xfrm>
            <a:off x="4583970" y="2318990"/>
            <a:ext cx="1300721" cy="292388"/>
          </a:xfrm>
          <a:prstGeom prst="rect">
            <a:avLst/>
          </a:prstGeom>
          <a:noFill/>
        </p:spPr>
        <p:txBody>
          <a:bodyPr wrap="square" rtlCol="0">
            <a:spAutoFit/>
          </a:bodyPr>
          <a:lstStyle/>
          <a:p>
            <a:pPr algn="ctr"/>
            <a:r>
              <a:rPr lang="en-US" sz="1300" dirty="0"/>
              <a:t>Dr. Karl Putz</a:t>
            </a:r>
          </a:p>
        </p:txBody>
      </p:sp>
      <p:pic>
        <p:nvPicPr>
          <p:cNvPr id="29" name="Picture 28" descr="A group of people standing in front of a building&#10;&#10;Description automatically generated">
            <a:extLst>
              <a:ext uri="{FF2B5EF4-FFF2-40B4-BE49-F238E27FC236}">
                <a16:creationId xmlns:a16="http://schemas.microsoft.com/office/drawing/2014/main" id="{559596DD-DDB2-40BF-BE86-6EF05AAF6AEF}"/>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729242" y="4062954"/>
            <a:ext cx="4528761" cy="2158356"/>
          </a:xfrm>
          <a:prstGeom prst="rect">
            <a:avLst/>
          </a:prstGeom>
        </p:spPr>
      </p:pic>
      <p:pic>
        <p:nvPicPr>
          <p:cNvPr id="30" name="Picture 2" descr="https://www.odomgroup.northwestern.edu/wp-content/uploads/2016/06/Thaddeus-Reese.jpg">
            <a:extLst>
              <a:ext uri="{FF2B5EF4-FFF2-40B4-BE49-F238E27FC236}">
                <a16:creationId xmlns:a16="http://schemas.microsoft.com/office/drawing/2014/main" id="{642078A5-5FD4-43D6-921B-C2D9768636D5}"/>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729242" y="5812146"/>
            <a:ext cx="527056" cy="4091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www.odomgroup.northwestern.edu/wp-content/uploads/2018/12/Lele-Mathis.jpg">
            <a:extLst>
              <a:ext uri="{FF2B5EF4-FFF2-40B4-BE49-F238E27FC236}">
                <a16:creationId xmlns:a16="http://schemas.microsoft.com/office/drawing/2014/main" id="{3D256B41-808A-455E-B1A2-26C55C30516E}"/>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1779821" y="5810051"/>
            <a:ext cx="527056" cy="4091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s://www.odomgroup.northwestern.edu/wp-content/uploads/2018/12/Yi-Wang.jpg">
            <a:extLst>
              <a:ext uri="{FF2B5EF4-FFF2-40B4-BE49-F238E27FC236}">
                <a16:creationId xmlns:a16="http://schemas.microsoft.com/office/drawing/2014/main" id="{CBCB16E2-0D09-4739-9CB9-D7B1ACCF18CB}"/>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256298" y="5807956"/>
            <a:ext cx="527422" cy="40916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C5C1F24D-0BD5-4C19-B703-31D37CA6D031}"/>
              </a:ext>
            </a:extLst>
          </p:cNvPr>
          <p:cNvSpPr txBox="1"/>
          <p:nvPr/>
        </p:nvSpPr>
        <p:spPr>
          <a:xfrm>
            <a:off x="5070805" y="5990635"/>
            <a:ext cx="1645735" cy="292388"/>
          </a:xfrm>
          <a:prstGeom prst="rect">
            <a:avLst/>
          </a:prstGeom>
          <a:noFill/>
        </p:spPr>
        <p:txBody>
          <a:bodyPr wrap="square" rtlCol="0">
            <a:spAutoFit/>
          </a:bodyPr>
          <a:lstStyle/>
          <a:p>
            <a:pPr algn="ctr"/>
            <a:r>
              <a:rPr lang="en-US" sz="1300" dirty="0"/>
              <a:t>The Odom Group</a:t>
            </a:r>
          </a:p>
        </p:txBody>
      </p:sp>
      <p:pic>
        <p:nvPicPr>
          <p:cNvPr id="3" name="Picture 2" descr="A picture containing outdoor object&#10;&#10;Description automatically generated">
            <a:extLst>
              <a:ext uri="{FF2B5EF4-FFF2-40B4-BE49-F238E27FC236}">
                <a16:creationId xmlns:a16="http://schemas.microsoft.com/office/drawing/2014/main" id="{C10786BC-2172-4C82-8AF7-5523BBDA2AFE}"/>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7015459" y="4743419"/>
            <a:ext cx="1624287" cy="1540423"/>
          </a:xfrm>
          <a:prstGeom prst="ellipse">
            <a:avLst/>
          </a:prstGeom>
          <a:ln>
            <a:noFill/>
          </a:ln>
          <a:effectLst>
            <a:softEdge rad="50800"/>
          </a:effectLst>
        </p:spPr>
      </p:pic>
      <p:pic>
        <p:nvPicPr>
          <p:cNvPr id="24" name="图片 3">
            <a:extLst>
              <a:ext uri="{FF2B5EF4-FFF2-40B4-BE49-F238E27FC236}">
                <a16:creationId xmlns:a16="http://schemas.microsoft.com/office/drawing/2014/main" id="{90691EDC-AA75-4662-9DF3-9B8026A19BB0}"/>
              </a:ext>
            </a:extLst>
          </p:cNvPr>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89626" y="6439163"/>
            <a:ext cx="740664" cy="358351"/>
          </a:xfrm>
          <a:prstGeom prst="rect">
            <a:avLst/>
          </a:prstGeom>
        </p:spPr>
      </p:pic>
    </p:spTree>
    <p:extLst>
      <p:ext uri="{BB962C8B-B14F-4D97-AF65-F5344CB8AC3E}">
        <p14:creationId xmlns:p14="http://schemas.microsoft.com/office/powerpoint/2010/main" val="128355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creen&#10;&#10;Description automatically generated">
            <a:extLst>
              <a:ext uri="{FF2B5EF4-FFF2-40B4-BE49-F238E27FC236}">
                <a16:creationId xmlns:a16="http://schemas.microsoft.com/office/drawing/2014/main" id="{FBE2E108-C594-445F-B3D0-82D66B158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616" y="4311959"/>
            <a:ext cx="2454545" cy="1838503"/>
          </a:xfrm>
          <a:prstGeom prst="rect">
            <a:avLst/>
          </a:prstGeom>
        </p:spPr>
      </p:pic>
      <p:sp>
        <p:nvSpPr>
          <p:cNvPr id="9" name="Slide Number Placeholder 3">
            <a:extLst>
              <a:ext uri="{FF2B5EF4-FFF2-40B4-BE49-F238E27FC236}">
                <a16:creationId xmlns:a16="http://schemas.microsoft.com/office/drawing/2014/main" id="{BF54EE8B-8EFC-496F-9251-0A5DB5B9535D}"/>
              </a:ext>
            </a:extLst>
          </p:cNvPr>
          <p:cNvSpPr>
            <a:spLocks noGrp="1"/>
          </p:cNvSpPr>
          <p:nvPr>
            <p:ph type="sldNum" sz="quarter" idx="12"/>
          </p:nvPr>
        </p:nvSpPr>
        <p:spPr>
          <a:xfrm>
            <a:off x="8153400" y="6429251"/>
            <a:ext cx="533400" cy="307777"/>
          </a:xfrm>
        </p:spPr>
        <p:txBody>
          <a:bodyPr/>
          <a:lstStyle/>
          <a:p>
            <a:r>
              <a:rPr lang="en-US" dirty="0"/>
              <a:t>1</a:t>
            </a:r>
          </a:p>
        </p:txBody>
      </p:sp>
      <p:pic>
        <p:nvPicPr>
          <p:cNvPr id="10" name="Picture 9">
            <a:extLst>
              <a:ext uri="{FF2B5EF4-FFF2-40B4-BE49-F238E27FC236}">
                <a16:creationId xmlns:a16="http://schemas.microsoft.com/office/drawing/2014/main" id="{9A6E0541-5F65-4509-B1B3-631824447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050" y="1185750"/>
            <a:ext cx="3772913" cy="2811093"/>
          </a:xfrm>
          <a:prstGeom prst="rect">
            <a:avLst/>
          </a:prstGeom>
        </p:spPr>
      </p:pic>
      <p:sp>
        <p:nvSpPr>
          <p:cNvPr id="11" name="Title 1">
            <a:extLst>
              <a:ext uri="{FF2B5EF4-FFF2-40B4-BE49-F238E27FC236}">
                <a16:creationId xmlns:a16="http://schemas.microsoft.com/office/drawing/2014/main" id="{A61DF1C9-39A9-4446-B103-23E8C01256C9}"/>
              </a:ext>
            </a:extLst>
          </p:cNvPr>
          <p:cNvSpPr txBox="1">
            <a:spLocks/>
          </p:cNvSpPr>
          <p:nvPr/>
        </p:nvSpPr>
        <p:spPr>
          <a:xfrm>
            <a:off x="0" y="77306"/>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Stimuli-Responsive Hydrogels</a:t>
            </a:r>
          </a:p>
        </p:txBody>
      </p:sp>
      <p:sp>
        <p:nvSpPr>
          <p:cNvPr id="25" name="직사각형 11">
            <a:extLst>
              <a:ext uri="{FF2B5EF4-FFF2-40B4-BE49-F238E27FC236}">
                <a16:creationId xmlns:a16="http://schemas.microsoft.com/office/drawing/2014/main" id="{03D00894-85A8-412A-84F2-182ECB4D4DC3}"/>
              </a:ext>
            </a:extLst>
          </p:cNvPr>
          <p:cNvSpPr/>
          <p:nvPr/>
        </p:nvSpPr>
        <p:spPr>
          <a:xfrm>
            <a:off x="5609989" y="3938433"/>
            <a:ext cx="3237795" cy="230832"/>
          </a:xfrm>
          <a:prstGeom prst="rect">
            <a:avLst/>
          </a:prstGeom>
        </p:spPr>
        <p:txBody>
          <a:bodyPr wrap="square">
            <a:spAutoFit/>
          </a:bodyPr>
          <a:lstStyle/>
          <a:p>
            <a:r>
              <a:rPr lang="en-US" sz="900" dirty="0">
                <a:latin typeface="Calibri" charset="0"/>
                <a:ea typeface="Calibri" charset="0"/>
                <a:cs typeface="Calibri" charset="0"/>
              </a:rPr>
              <a:t>N. Kashyap</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Crit. Rev. Ther. Drug Carrier Syst. </a:t>
            </a:r>
            <a:r>
              <a:rPr lang="de-DE" sz="900" b="1" dirty="0">
                <a:latin typeface="Calibri" charset="0"/>
                <a:ea typeface="Calibri" charset="0"/>
                <a:cs typeface="Calibri" charset="0"/>
              </a:rPr>
              <a:t>22</a:t>
            </a:r>
            <a:r>
              <a:rPr lang="de-DE" sz="900" dirty="0">
                <a:latin typeface="Calibri" charset="0"/>
                <a:ea typeface="Calibri" charset="0"/>
                <a:cs typeface="Calibri" charset="0"/>
              </a:rPr>
              <a:t>, 107 (2005)</a:t>
            </a:r>
            <a:endParaRPr lang="en-US" sz="900" dirty="0">
              <a:latin typeface="Calibri" charset="0"/>
              <a:ea typeface="Calibri" charset="0"/>
              <a:cs typeface="Calibri" charset="0"/>
            </a:endParaRPr>
          </a:p>
        </p:txBody>
      </p:sp>
      <p:sp>
        <p:nvSpPr>
          <p:cNvPr id="2" name="TextBox 1">
            <a:extLst>
              <a:ext uri="{FF2B5EF4-FFF2-40B4-BE49-F238E27FC236}">
                <a16:creationId xmlns:a16="http://schemas.microsoft.com/office/drawing/2014/main" id="{A7FF3EE5-8574-44A5-89CA-6C70480EC122}"/>
              </a:ext>
            </a:extLst>
          </p:cNvPr>
          <p:cNvSpPr txBox="1"/>
          <p:nvPr/>
        </p:nvSpPr>
        <p:spPr>
          <a:xfrm>
            <a:off x="5676900" y="4889500"/>
            <a:ext cx="3239513" cy="12827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2DBC37C1-D0FC-481B-8EDA-C03B3B6925A7}"/>
              </a:ext>
            </a:extLst>
          </p:cNvPr>
          <p:cNvSpPr txBox="1"/>
          <p:nvPr/>
        </p:nvSpPr>
        <p:spPr>
          <a:xfrm>
            <a:off x="536969" y="1256459"/>
            <a:ext cx="4485320" cy="2739211"/>
          </a:xfrm>
          <a:prstGeom prst="rect">
            <a:avLst/>
          </a:prstGeom>
          <a:noFill/>
        </p:spPr>
        <p:txBody>
          <a:bodyPr wrap="square" rtlCol="0">
            <a:spAutoFit/>
          </a:bodyPr>
          <a:lstStyle/>
          <a:p>
            <a:pPr>
              <a:spcAft>
                <a:spcPts val="1000"/>
              </a:spcAft>
            </a:pPr>
            <a:r>
              <a:rPr lang="en-US" i="1" dirty="0">
                <a:solidFill>
                  <a:srgbClr val="8E0000"/>
                </a:solidFill>
              </a:rPr>
              <a:t>3D cross-linked (chemical or physical) network of hydrophilic polymer chains</a:t>
            </a:r>
          </a:p>
          <a:p>
            <a:pPr marL="285750" indent="-233363">
              <a:buFont typeface="Arial" panose="020B0604020202020204" pitchFamily="34" charset="0"/>
              <a:buChar char="•"/>
            </a:pPr>
            <a:r>
              <a:rPr lang="en-US" dirty="0"/>
              <a:t>Insoluble in water</a:t>
            </a:r>
          </a:p>
          <a:p>
            <a:pPr marL="285750" indent="-233363">
              <a:buFont typeface="Arial" panose="020B0604020202020204" pitchFamily="34" charset="0"/>
              <a:buChar char="•"/>
            </a:pPr>
            <a:r>
              <a:rPr lang="en-US" dirty="0"/>
              <a:t>Can swell up to 100-1000x its weight in short time and retain the water</a:t>
            </a:r>
          </a:p>
          <a:p>
            <a:pPr marL="285750" indent="-233363">
              <a:buFont typeface="Arial" panose="020B0604020202020204" pitchFamily="34" charset="0"/>
              <a:buChar char="•"/>
            </a:pPr>
            <a:r>
              <a:rPr lang="en-US" dirty="0"/>
              <a:t>Environment-responsive</a:t>
            </a:r>
          </a:p>
          <a:p>
            <a:pPr marL="742950" lvl="1" indent="-233363">
              <a:buSzPct val="60000"/>
              <a:buFont typeface="Courier New" panose="02070309020205020404" pitchFamily="49" charset="0"/>
              <a:buChar char="o"/>
            </a:pPr>
            <a:r>
              <a:rPr lang="en-US" dirty="0"/>
              <a:t>Change in volume or stiffness</a:t>
            </a:r>
          </a:p>
          <a:p>
            <a:pPr marL="742950" lvl="1" indent="-233363">
              <a:buSzPct val="60000"/>
              <a:buFont typeface="Courier New" panose="02070309020205020404" pitchFamily="49" charset="0"/>
              <a:buChar char="o"/>
            </a:pPr>
            <a:r>
              <a:rPr lang="en-US" dirty="0"/>
              <a:t>Reversible</a:t>
            </a:r>
          </a:p>
          <a:p>
            <a:pPr marL="285750" indent="-233363">
              <a:buFont typeface="Arial" panose="020B0604020202020204" pitchFamily="34" charset="0"/>
              <a:buChar char="•"/>
            </a:pPr>
            <a:r>
              <a:rPr lang="en-US" dirty="0"/>
              <a:t>Can form interpenetrating networks</a:t>
            </a:r>
          </a:p>
        </p:txBody>
      </p:sp>
      <p:sp>
        <p:nvSpPr>
          <p:cNvPr id="7" name="TextBox 6">
            <a:extLst>
              <a:ext uri="{FF2B5EF4-FFF2-40B4-BE49-F238E27FC236}">
                <a16:creationId xmlns:a16="http://schemas.microsoft.com/office/drawing/2014/main" id="{411B53A1-3A8E-4167-8556-DC0E29E241D0}"/>
              </a:ext>
            </a:extLst>
          </p:cNvPr>
          <p:cNvSpPr txBox="1"/>
          <p:nvPr/>
        </p:nvSpPr>
        <p:spPr>
          <a:xfrm>
            <a:off x="1358915" y="4277949"/>
            <a:ext cx="3746500" cy="1779974"/>
          </a:xfrm>
          <a:prstGeom prst="rect">
            <a:avLst/>
          </a:prstGeom>
          <a:noFill/>
        </p:spPr>
        <p:txBody>
          <a:bodyPr wrap="square" rtlCol="0">
            <a:spAutoFit/>
          </a:bodyPr>
          <a:lstStyle/>
          <a:p>
            <a:pPr>
              <a:spcAft>
                <a:spcPts val="200"/>
              </a:spcAft>
            </a:pPr>
            <a:r>
              <a:rPr lang="en-US" u="sng" dirty="0"/>
              <a:t>Applications:</a:t>
            </a:r>
          </a:p>
          <a:p>
            <a:pPr marL="285750" indent="-174625">
              <a:buFontTx/>
              <a:buChar char="-"/>
            </a:pPr>
            <a:r>
              <a:rPr lang="en-US" dirty="0"/>
              <a:t>Drug delivery</a:t>
            </a:r>
          </a:p>
          <a:p>
            <a:pPr marL="285750" indent="-174625">
              <a:buFontTx/>
              <a:buChar char="-"/>
            </a:pPr>
            <a:r>
              <a:rPr lang="en-US" dirty="0"/>
              <a:t>Tissue, cell engineering</a:t>
            </a:r>
          </a:p>
          <a:p>
            <a:pPr marL="285750" indent="-174625">
              <a:buFontTx/>
              <a:buChar char="-"/>
            </a:pPr>
            <a:r>
              <a:rPr lang="en-US" dirty="0"/>
              <a:t>Sensor, actuators, soft robotics</a:t>
            </a:r>
          </a:p>
          <a:p>
            <a:pPr marL="285750" indent="-174625">
              <a:buFontTx/>
              <a:buChar char="-"/>
            </a:pPr>
            <a:r>
              <a:rPr lang="en-US" dirty="0"/>
              <a:t>Microfluidics</a:t>
            </a:r>
          </a:p>
          <a:p>
            <a:pPr marL="285750" indent="-174625">
              <a:buFontTx/>
              <a:buChar char="-"/>
            </a:pPr>
            <a:r>
              <a:rPr lang="en-US" dirty="0"/>
              <a:t>Contact lenses</a:t>
            </a:r>
          </a:p>
        </p:txBody>
      </p:sp>
      <p:sp>
        <p:nvSpPr>
          <p:cNvPr id="31" name="직사각형 11">
            <a:extLst>
              <a:ext uri="{FF2B5EF4-FFF2-40B4-BE49-F238E27FC236}">
                <a16:creationId xmlns:a16="http://schemas.microsoft.com/office/drawing/2014/main" id="{0D0A6E31-655F-462C-9C3D-B4F678E8F844}"/>
              </a:ext>
            </a:extLst>
          </p:cNvPr>
          <p:cNvSpPr/>
          <p:nvPr/>
        </p:nvSpPr>
        <p:spPr>
          <a:xfrm>
            <a:off x="6801202" y="6153067"/>
            <a:ext cx="2242539" cy="230832"/>
          </a:xfrm>
          <a:prstGeom prst="rect">
            <a:avLst/>
          </a:prstGeom>
        </p:spPr>
        <p:txBody>
          <a:bodyPr wrap="square">
            <a:spAutoFit/>
          </a:bodyPr>
          <a:lstStyle/>
          <a:p>
            <a:r>
              <a:rPr lang="en-US" sz="900" dirty="0">
                <a:latin typeface="Calibri" charset="0"/>
                <a:ea typeface="Calibri" charset="0"/>
                <a:cs typeface="Calibri" charset="0"/>
              </a:rPr>
              <a:t>Y. S. Kim</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Nat. Mater. </a:t>
            </a:r>
            <a:r>
              <a:rPr lang="de-DE" sz="900" b="1" dirty="0">
                <a:latin typeface="Calibri" charset="0"/>
                <a:ea typeface="Calibri" charset="0"/>
                <a:cs typeface="Calibri" charset="0"/>
              </a:rPr>
              <a:t>14</a:t>
            </a:r>
            <a:r>
              <a:rPr lang="de-DE" sz="900" dirty="0">
                <a:latin typeface="Calibri" charset="0"/>
                <a:ea typeface="Calibri" charset="0"/>
                <a:cs typeface="Calibri" charset="0"/>
              </a:rPr>
              <a:t>, 1002 (2015)</a:t>
            </a:r>
            <a:endParaRPr lang="en-US" sz="900" dirty="0">
              <a:latin typeface="Calibri" charset="0"/>
              <a:ea typeface="Calibri" charset="0"/>
              <a:cs typeface="Calibri" charset="0"/>
            </a:endParaRPr>
          </a:p>
        </p:txBody>
      </p:sp>
      <p:pic>
        <p:nvPicPr>
          <p:cNvPr id="32" name="图片 3">
            <a:extLst>
              <a:ext uri="{FF2B5EF4-FFF2-40B4-BE49-F238E27FC236}">
                <a16:creationId xmlns:a16="http://schemas.microsoft.com/office/drawing/2014/main" id="{C6017B3D-22B8-4408-890F-D6EB29909849}"/>
              </a:ext>
            </a:extLst>
          </p:cNvPr>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grpSp>
        <p:nvGrpSpPr>
          <p:cNvPr id="33" name="Group 32">
            <a:extLst>
              <a:ext uri="{FF2B5EF4-FFF2-40B4-BE49-F238E27FC236}">
                <a16:creationId xmlns:a16="http://schemas.microsoft.com/office/drawing/2014/main" id="{8C592D1A-1004-4A14-B493-D834D968EE0D}"/>
              </a:ext>
            </a:extLst>
          </p:cNvPr>
          <p:cNvGrpSpPr/>
          <p:nvPr/>
        </p:nvGrpSpPr>
        <p:grpSpPr>
          <a:xfrm>
            <a:off x="192715" y="4316141"/>
            <a:ext cx="5789796" cy="1909723"/>
            <a:chOff x="277779" y="4316141"/>
            <a:chExt cx="5789796" cy="1909723"/>
          </a:xfrm>
        </p:grpSpPr>
        <p:sp>
          <p:nvSpPr>
            <p:cNvPr id="34" name="Rectangle 33">
              <a:extLst>
                <a:ext uri="{FF2B5EF4-FFF2-40B4-BE49-F238E27FC236}">
                  <a16:creationId xmlns:a16="http://schemas.microsoft.com/office/drawing/2014/main" id="{8DE81463-72BE-4CE9-80A8-969CB2C032A0}"/>
                </a:ext>
              </a:extLst>
            </p:cNvPr>
            <p:cNvSpPr/>
            <p:nvPr/>
          </p:nvSpPr>
          <p:spPr>
            <a:xfrm>
              <a:off x="277779" y="4316141"/>
              <a:ext cx="5789796" cy="1834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345CF0B-F57A-4A4E-9A8A-02CEC14E111C}"/>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59961" y="4420308"/>
              <a:ext cx="5603503" cy="1643688"/>
            </a:xfrm>
            <a:prstGeom prst="rect">
              <a:avLst/>
            </a:prstGeom>
          </p:spPr>
        </p:pic>
        <p:sp>
          <p:nvSpPr>
            <p:cNvPr id="36" name="직사각형 11">
              <a:extLst>
                <a:ext uri="{FF2B5EF4-FFF2-40B4-BE49-F238E27FC236}">
                  <a16:creationId xmlns:a16="http://schemas.microsoft.com/office/drawing/2014/main" id="{8F37A549-4D85-4461-A437-70ED86D67278}"/>
                </a:ext>
              </a:extLst>
            </p:cNvPr>
            <p:cNvSpPr/>
            <p:nvPr/>
          </p:nvSpPr>
          <p:spPr>
            <a:xfrm>
              <a:off x="3999521" y="5995032"/>
              <a:ext cx="2068054" cy="230832"/>
            </a:xfrm>
            <a:prstGeom prst="rect">
              <a:avLst/>
            </a:prstGeom>
          </p:spPr>
          <p:txBody>
            <a:bodyPr wrap="square">
              <a:spAutoFit/>
            </a:bodyPr>
            <a:lstStyle/>
            <a:p>
              <a:r>
                <a:rPr lang="en-US" sz="900" dirty="0">
                  <a:latin typeface="Calibri" charset="0"/>
                  <a:ea typeface="Calibri" charset="0"/>
                  <a:cs typeface="Calibri" charset="0"/>
                </a:rPr>
                <a:t>L. Xu</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Sci. Adv</a:t>
              </a:r>
              <a:r>
                <a:rPr lang="de-DE" sz="900" dirty="0">
                  <a:latin typeface="Calibri" charset="0"/>
                  <a:ea typeface="Calibri" charset="0"/>
                  <a:cs typeface="Calibri" charset="0"/>
                </a:rPr>
                <a:t>. </a:t>
              </a:r>
              <a:r>
                <a:rPr lang="de-DE" sz="900" b="1" dirty="0">
                  <a:latin typeface="Calibri" charset="0"/>
                  <a:ea typeface="Calibri" charset="0"/>
                  <a:cs typeface="Calibri" charset="0"/>
                </a:rPr>
                <a:t>5</a:t>
              </a:r>
              <a:r>
                <a:rPr lang="de-DE" sz="900" dirty="0">
                  <a:latin typeface="Calibri" charset="0"/>
                  <a:ea typeface="Calibri" charset="0"/>
                  <a:cs typeface="Calibri" charset="0"/>
                </a:rPr>
                <a:t>, eaau3442 (2019)</a:t>
              </a:r>
              <a:endParaRPr lang="en-US" sz="900" dirty="0">
                <a:latin typeface="Calibri" charset="0"/>
                <a:ea typeface="Calibri" charset="0"/>
                <a:cs typeface="Calibri" charset="0"/>
              </a:endParaRPr>
            </a:p>
          </p:txBody>
        </p:sp>
      </p:grpSp>
      <p:grpSp>
        <p:nvGrpSpPr>
          <p:cNvPr id="23" name="Group 22">
            <a:extLst>
              <a:ext uri="{FF2B5EF4-FFF2-40B4-BE49-F238E27FC236}">
                <a16:creationId xmlns:a16="http://schemas.microsoft.com/office/drawing/2014/main" id="{F9206962-6DF7-436D-B41F-105E8433A758}"/>
              </a:ext>
            </a:extLst>
          </p:cNvPr>
          <p:cNvGrpSpPr/>
          <p:nvPr/>
        </p:nvGrpSpPr>
        <p:grpSpPr>
          <a:xfrm>
            <a:off x="0" y="905178"/>
            <a:ext cx="9144000" cy="5501397"/>
            <a:chOff x="0" y="905178"/>
            <a:chExt cx="9144000" cy="5501397"/>
          </a:xfrm>
        </p:grpSpPr>
        <p:sp>
          <p:nvSpPr>
            <p:cNvPr id="24" name="Rectangle 23">
              <a:extLst>
                <a:ext uri="{FF2B5EF4-FFF2-40B4-BE49-F238E27FC236}">
                  <a16:creationId xmlns:a16="http://schemas.microsoft.com/office/drawing/2014/main" id="{1DC95A66-F39F-4DE3-996D-0C2E555F7B74}"/>
                </a:ext>
              </a:extLst>
            </p:cNvPr>
            <p:cNvSpPr/>
            <p:nvPr/>
          </p:nvSpPr>
          <p:spPr>
            <a:xfrm>
              <a:off x="0" y="905178"/>
              <a:ext cx="9144000" cy="55013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직사각형 11">
              <a:extLst>
                <a:ext uri="{FF2B5EF4-FFF2-40B4-BE49-F238E27FC236}">
                  <a16:creationId xmlns:a16="http://schemas.microsoft.com/office/drawing/2014/main" id="{E8C2FCC7-B1A0-466E-AE2C-6114E97E2580}"/>
                </a:ext>
              </a:extLst>
            </p:cNvPr>
            <p:cNvSpPr/>
            <p:nvPr/>
          </p:nvSpPr>
          <p:spPr>
            <a:xfrm>
              <a:off x="4572000" y="5105823"/>
              <a:ext cx="3237795" cy="230832"/>
            </a:xfrm>
            <a:prstGeom prst="rect">
              <a:avLst/>
            </a:prstGeom>
          </p:spPr>
          <p:txBody>
            <a:bodyPr wrap="square">
              <a:spAutoFit/>
            </a:bodyPr>
            <a:lstStyle/>
            <a:p>
              <a:r>
                <a:rPr lang="en-US" sz="900" dirty="0">
                  <a:latin typeface="Calibri" charset="0"/>
                  <a:ea typeface="Calibri" charset="0"/>
                  <a:cs typeface="Calibri" charset="0"/>
                </a:rPr>
                <a:t>M. </a:t>
              </a:r>
              <a:r>
                <a:rPr lang="en-US" sz="900" dirty="0" err="1">
                  <a:latin typeface="Calibri" charset="0"/>
                  <a:ea typeface="Calibri" charset="0"/>
                  <a:cs typeface="Calibri" charset="0"/>
                </a:rPr>
                <a:t>Mahinroosta</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Mater. Today Chem. </a:t>
              </a:r>
              <a:r>
                <a:rPr lang="de-DE" sz="900" b="1" dirty="0">
                  <a:latin typeface="Calibri" charset="0"/>
                  <a:ea typeface="Calibri" charset="0"/>
                  <a:cs typeface="Calibri" charset="0"/>
                </a:rPr>
                <a:t>8</a:t>
              </a:r>
              <a:r>
                <a:rPr lang="de-DE" sz="900" dirty="0">
                  <a:latin typeface="Calibri" charset="0"/>
                  <a:ea typeface="Calibri" charset="0"/>
                  <a:cs typeface="Calibri" charset="0"/>
                </a:rPr>
                <a:t>, 42 (2018)</a:t>
              </a:r>
              <a:endParaRPr lang="en-US" sz="900" dirty="0">
                <a:latin typeface="Calibri" charset="0"/>
                <a:ea typeface="Calibri" charset="0"/>
                <a:cs typeface="Calibri" charset="0"/>
              </a:endParaRPr>
            </a:p>
          </p:txBody>
        </p:sp>
        <p:pic>
          <p:nvPicPr>
            <p:cNvPr id="27" name="Picture 26">
              <a:extLst>
                <a:ext uri="{FF2B5EF4-FFF2-40B4-BE49-F238E27FC236}">
                  <a16:creationId xmlns:a16="http://schemas.microsoft.com/office/drawing/2014/main" id="{976C8B6C-5AE3-4388-A42F-135EB5D582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4006" y="1787996"/>
              <a:ext cx="5962650" cy="3228975"/>
            </a:xfrm>
            <a:prstGeom prst="rect">
              <a:avLst/>
            </a:prstGeom>
          </p:spPr>
        </p:pic>
        <p:sp>
          <p:nvSpPr>
            <p:cNvPr id="28" name="TextBox 27">
              <a:extLst>
                <a:ext uri="{FF2B5EF4-FFF2-40B4-BE49-F238E27FC236}">
                  <a16:creationId xmlns:a16="http://schemas.microsoft.com/office/drawing/2014/main" id="{643DDAFE-4565-40D0-BF10-EB8C5603861E}"/>
                </a:ext>
              </a:extLst>
            </p:cNvPr>
            <p:cNvSpPr txBox="1"/>
            <p:nvPr/>
          </p:nvSpPr>
          <p:spPr>
            <a:xfrm>
              <a:off x="3455578" y="2200938"/>
              <a:ext cx="1300894" cy="369332"/>
            </a:xfrm>
            <a:prstGeom prst="rect">
              <a:avLst/>
            </a:prstGeom>
            <a:noFill/>
          </p:spPr>
          <p:txBody>
            <a:bodyPr wrap="square" rtlCol="0">
              <a:spAutoFit/>
            </a:bodyPr>
            <a:lstStyle/>
            <a:p>
              <a:r>
                <a:rPr lang="en-US" dirty="0"/>
                <a:t>“hydrogels”</a:t>
              </a:r>
            </a:p>
          </p:txBody>
        </p:sp>
      </p:grpSp>
    </p:spTree>
    <p:extLst>
      <p:ext uri="{BB962C8B-B14F-4D97-AF65-F5344CB8AC3E}">
        <p14:creationId xmlns:p14="http://schemas.microsoft.com/office/powerpoint/2010/main" val="17827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3"/>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BF54EE8B-8EFC-496F-9251-0A5DB5B9535D}"/>
              </a:ext>
            </a:extLst>
          </p:cNvPr>
          <p:cNvSpPr>
            <a:spLocks noGrp="1"/>
          </p:cNvSpPr>
          <p:nvPr>
            <p:ph type="sldNum" sz="quarter" idx="12"/>
          </p:nvPr>
        </p:nvSpPr>
        <p:spPr>
          <a:xfrm>
            <a:off x="8153400" y="6429251"/>
            <a:ext cx="533400" cy="307777"/>
          </a:xfrm>
        </p:spPr>
        <p:txBody>
          <a:bodyPr/>
          <a:lstStyle/>
          <a:p>
            <a:r>
              <a:rPr lang="en-US" dirty="0"/>
              <a:t>2</a:t>
            </a:r>
          </a:p>
        </p:txBody>
      </p:sp>
      <p:sp>
        <p:nvSpPr>
          <p:cNvPr id="11" name="Title 1">
            <a:extLst>
              <a:ext uri="{FF2B5EF4-FFF2-40B4-BE49-F238E27FC236}">
                <a16:creationId xmlns:a16="http://schemas.microsoft.com/office/drawing/2014/main" id="{A61DF1C9-39A9-4446-B103-23E8C01256C9}"/>
              </a:ext>
            </a:extLst>
          </p:cNvPr>
          <p:cNvSpPr txBox="1">
            <a:spLocks/>
          </p:cNvSpPr>
          <p:nvPr/>
        </p:nvSpPr>
        <p:spPr>
          <a:xfrm>
            <a:off x="-12700" y="90006"/>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Patterning Stimuli-Responsive Hydrogels</a:t>
            </a:r>
          </a:p>
        </p:txBody>
      </p:sp>
      <p:pic>
        <p:nvPicPr>
          <p:cNvPr id="20" name="Picture 19">
            <a:extLst>
              <a:ext uri="{FF2B5EF4-FFF2-40B4-BE49-F238E27FC236}">
                <a16:creationId xmlns:a16="http://schemas.microsoft.com/office/drawing/2014/main" id="{572B2615-A637-4764-9406-5A749AB104B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462079" y="4091690"/>
            <a:ext cx="1236284" cy="1028652"/>
          </a:xfrm>
          <a:prstGeom prst="rect">
            <a:avLst/>
          </a:prstGeom>
        </p:spPr>
      </p:pic>
      <p:pic>
        <p:nvPicPr>
          <p:cNvPr id="21" name="Picture 20">
            <a:extLst>
              <a:ext uri="{FF2B5EF4-FFF2-40B4-BE49-F238E27FC236}">
                <a16:creationId xmlns:a16="http://schemas.microsoft.com/office/drawing/2014/main" id="{73562EAA-575C-41B3-889C-BD38357A59E5}"/>
              </a:ext>
            </a:extLst>
          </p:cNvPr>
          <p:cNvPicPr>
            <a:picLocks noChangeAspect="1"/>
          </p:cNvPicPr>
          <p:nvPr/>
        </p:nvPicPr>
        <p:blipFill rotWithShape="1">
          <a:blip r:embed="rId4">
            <a:extLst>
              <a:ext uri="{28A0092B-C50C-407E-A947-70E740481C1C}">
                <a14:useLocalDpi xmlns:a14="http://schemas.microsoft.com/office/drawing/2010/main" val="0"/>
              </a:ext>
            </a:extLst>
          </a:blip>
          <a:srcRect t="-886"/>
          <a:stretch/>
        </p:blipFill>
        <p:spPr>
          <a:xfrm>
            <a:off x="5203113" y="3995702"/>
            <a:ext cx="2184975" cy="2138117"/>
          </a:xfrm>
          <a:prstGeom prst="rect">
            <a:avLst/>
          </a:prstGeom>
        </p:spPr>
      </p:pic>
      <p:pic>
        <p:nvPicPr>
          <p:cNvPr id="23" name="Picture 22">
            <a:extLst>
              <a:ext uri="{FF2B5EF4-FFF2-40B4-BE49-F238E27FC236}">
                <a16:creationId xmlns:a16="http://schemas.microsoft.com/office/drawing/2014/main" id="{F3DE20BD-7524-4935-8625-53C19C7F45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62079" y="5017761"/>
            <a:ext cx="1331541" cy="1028652"/>
          </a:xfrm>
          <a:prstGeom prst="rect">
            <a:avLst/>
          </a:prstGeom>
        </p:spPr>
      </p:pic>
      <p:sp>
        <p:nvSpPr>
          <p:cNvPr id="27" name="직사각형 11">
            <a:extLst>
              <a:ext uri="{FF2B5EF4-FFF2-40B4-BE49-F238E27FC236}">
                <a16:creationId xmlns:a16="http://schemas.microsoft.com/office/drawing/2014/main" id="{8C1905F4-3B9F-4D3C-94F2-E32E040893A4}"/>
              </a:ext>
            </a:extLst>
          </p:cNvPr>
          <p:cNvSpPr/>
          <p:nvPr/>
        </p:nvSpPr>
        <p:spPr>
          <a:xfrm>
            <a:off x="5257408" y="6126498"/>
            <a:ext cx="2178308" cy="230832"/>
          </a:xfrm>
          <a:prstGeom prst="rect">
            <a:avLst/>
          </a:prstGeom>
        </p:spPr>
        <p:txBody>
          <a:bodyPr wrap="square">
            <a:spAutoFit/>
          </a:bodyPr>
          <a:lstStyle/>
          <a:p>
            <a:r>
              <a:rPr lang="en-US" sz="900" dirty="0">
                <a:latin typeface="Calibri" charset="0"/>
                <a:ea typeface="Calibri" charset="0"/>
                <a:cs typeface="Calibri" charset="0"/>
              </a:rPr>
              <a:t>D H. Kang</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Analyst </a:t>
            </a:r>
            <a:r>
              <a:rPr lang="de-DE" sz="900" b="1" dirty="0">
                <a:latin typeface="Calibri" charset="0"/>
                <a:ea typeface="Calibri" charset="0"/>
                <a:cs typeface="Calibri" charset="0"/>
              </a:rPr>
              <a:t>138</a:t>
            </a:r>
            <a:r>
              <a:rPr lang="de-DE" sz="900" dirty="0">
                <a:latin typeface="Calibri" charset="0"/>
                <a:ea typeface="Calibri" charset="0"/>
                <a:cs typeface="Calibri" charset="0"/>
              </a:rPr>
              <a:t>, 6230 (2013)</a:t>
            </a:r>
            <a:endParaRPr lang="en-US" sz="900" dirty="0">
              <a:latin typeface="Calibri" charset="0"/>
              <a:ea typeface="Calibri" charset="0"/>
              <a:cs typeface="Calibri" charset="0"/>
            </a:endParaRPr>
          </a:p>
        </p:txBody>
      </p:sp>
      <p:grpSp>
        <p:nvGrpSpPr>
          <p:cNvPr id="29" name="Group 28">
            <a:extLst>
              <a:ext uri="{FF2B5EF4-FFF2-40B4-BE49-F238E27FC236}">
                <a16:creationId xmlns:a16="http://schemas.microsoft.com/office/drawing/2014/main" id="{E06233AB-3D42-4D22-BF6B-96CF3914F210}"/>
              </a:ext>
            </a:extLst>
          </p:cNvPr>
          <p:cNvGrpSpPr/>
          <p:nvPr/>
        </p:nvGrpSpPr>
        <p:grpSpPr>
          <a:xfrm>
            <a:off x="5456888" y="1252911"/>
            <a:ext cx="3605735" cy="2560004"/>
            <a:chOff x="5456888" y="1252911"/>
            <a:chExt cx="3605735" cy="2560004"/>
          </a:xfrm>
        </p:grpSpPr>
        <p:grpSp>
          <p:nvGrpSpPr>
            <p:cNvPr id="22" name="Group 21">
              <a:extLst>
                <a:ext uri="{FF2B5EF4-FFF2-40B4-BE49-F238E27FC236}">
                  <a16:creationId xmlns:a16="http://schemas.microsoft.com/office/drawing/2014/main" id="{86C5E7C5-77A8-4BD8-970A-1C13DD0F9A5F}"/>
                </a:ext>
              </a:extLst>
            </p:cNvPr>
            <p:cNvGrpSpPr/>
            <p:nvPr/>
          </p:nvGrpSpPr>
          <p:grpSpPr>
            <a:xfrm>
              <a:off x="5456888" y="1252911"/>
              <a:ext cx="2802223" cy="1054895"/>
              <a:chOff x="5503229" y="862891"/>
              <a:chExt cx="2502781" cy="942171"/>
            </a:xfrm>
          </p:grpSpPr>
          <p:pic>
            <p:nvPicPr>
              <p:cNvPr id="13" name="Picture 12">
                <a:extLst>
                  <a:ext uri="{FF2B5EF4-FFF2-40B4-BE49-F238E27FC236}">
                    <a16:creationId xmlns:a16="http://schemas.microsoft.com/office/drawing/2014/main" id="{EAC21092-E1B1-4A2B-8548-5020D714281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870687" y="997719"/>
                <a:ext cx="1135323" cy="807343"/>
              </a:xfrm>
              <a:prstGeom prst="rect">
                <a:avLst/>
              </a:prstGeom>
            </p:spPr>
          </p:pic>
          <p:pic>
            <p:nvPicPr>
              <p:cNvPr id="15" name="Picture 14">
                <a:extLst>
                  <a:ext uri="{FF2B5EF4-FFF2-40B4-BE49-F238E27FC236}">
                    <a16:creationId xmlns:a16="http://schemas.microsoft.com/office/drawing/2014/main" id="{945F310D-9B5D-448E-854D-A3407895494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604227" y="1039892"/>
                <a:ext cx="1165460" cy="722997"/>
              </a:xfrm>
              <a:prstGeom prst="rect">
                <a:avLst/>
              </a:prstGeom>
            </p:spPr>
          </p:pic>
          <p:sp>
            <p:nvSpPr>
              <p:cNvPr id="18" name="Rectangle 17">
                <a:extLst>
                  <a:ext uri="{FF2B5EF4-FFF2-40B4-BE49-F238E27FC236}">
                    <a16:creationId xmlns:a16="http://schemas.microsoft.com/office/drawing/2014/main" id="{828D3478-ACFF-4AD2-8EF4-9897370B3A01}"/>
                  </a:ext>
                </a:extLst>
              </p:cNvPr>
              <p:cNvSpPr/>
              <p:nvPr/>
            </p:nvSpPr>
            <p:spPr>
              <a:xfrm>
                <a:off x="5503229" y="929999"/>
                <a:ext cx="269359" cy="2906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BB387E5-9430-4520-866D-711BFB393794}"/>
                  </a:ext>
                </a:extLst>
              </p:cNvPr>
              <p:cNvSpPr/>
              <p:nvPr/>
            </p:nvSpPr>
            <p:spPr>
              <a:xfrm>
                <a:off x="6837625" y="862891"/>
                <a:ext cx="269359" cy="2906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직사각형 11">
              <a:extLst>
                <a:ext uri="{FF2B5EF4-FFF2-40B4-BE49-F238E27FC236}">
                  <a16:creationId xmlns:a16="http://schemas.microsoft.com/office/drawing/2014/main" id="{F81D8BAA-7427-4BA5-BCD9-4F9934654C6E}"/>
                </a:ext>
              </a:extLst>
            </p:cNvPr>
            <p:cNvSpPr/>
            <p:nvPr/>
          </p:nvSpPr>
          <p:spPr>
            <a:xfrm>
              <a:off x="6042680" y="3582083"/>
              <a:ext cx="3019943" cy="230832"/>
            </a:xfrm>
            <a:prstGeom prst="rect">
              <a:avLst/>
            </a:prstGeom>
          </p:spPr>
          <p:txBody>
            <a:bodyPr wrap="square">
              <a:spAutoFit/>
            </a:bodyPr>
            <a:lstStyle/>
            <a:p>
              <a:r>
                <a:rPr lang="en-US" sz="900" dirty="0">
                  <a:latin typeface="Calibri" charset="0"/>
                  <a:ea typeface="Calibri" charset="0"/>
                  <a:cs typeface="Calibri" charset="0"/>
                </a:rPr>
                <a:t>Z. J. Wang</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Sci. Adv. </a:t>
              </a:r>
              <a:r>
                <a:rPr lang="de-DE" sz="900" b="1" dirty="0">
                  <a:latin typeface="Calibri" charset="0"/>
                  <a:ea typeface="Calibri" charset="0"/>
                  <a:cs typeface="Calibri" charset="0"/>
                </a:rPr>
                <a:t>3</a:t>
              </a:r>
              <a:r>
                <a:rPr lang="de-DE" sz="900" dirty="0">
                  <a:latin typeface="Calibri" charset="0"/>
                  <a:ea typeface="Calibri" charset="0"/>
                  <a:cs typeface="Calibri" charset="0"/>
                </a:rPr>
                <a:t>, e1700348 (2017)</a:t>
              </a:r>
              <a:endParaRPr lang="en-US" sz="900" dirty="0">
                <a:latin typeface="Calibri" charset="0"/>
                <a:ea typeface="Calibri" charset="0"/>
                <a:cs typeface="Calibri" charset="0"/>
              </a:endParaRPr>
            </a:p>
          </p:txBody>
        </p:sp>
        <p:pic>
          <p:nvPicPr>
            <p:cNvPr id="28" name="Picture 27">
              <a:extLst>
                <a:ext uri="{FF2B5EF4-FFF2-40B4-BE49-F238E27FC236}">
                  <a16:creationId xmlns:a16="http://schemas.microsoft.com/office/drawing/2014/main" id="{51FD3FE2-099B-4985-82A7-492DA4A4CF99}"/>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632417" y="2341744"/>
              <a:ext cx="2626694" cy="1229100"/>
            </a:xfrm>
            <a:prstGeom prst="rect">
              <a:avLst/>
            </a:prstGeom>
          </p:spPr>
        </p:pic>
      </p:grpSp>
      <p:sp>
        <p:nvSpPr>
          <p:cNvPr id="24" name="TextBox 23">
            <a:extLst>
              <a:ext uri="{FF2B5EF4-FFF2-40B4-BE49-F238E27FC236}">
                <a16:creationId xmlns:a16="http://schemas.microsoft.com/office/drawing/2014/main" id="{091D8EE0-1F60-42FE-B699-38828FC87E58}"/>
              </a:ext>
            </a:extLst>
          </p:cNvPr>
          <p:cNvSpPr txBox="1"/>
          <p:nvPr/>
        </p:nvSpPr>
        <p:spPr>
          <a:xfrm>
            <a:off x="701485" y="1552906"/>
            <a:ext cx="4128814" cy="1754326"/>
          </a:xfrm>
          <a:prstGeom prst="rect">
            <a:avLst/>
          </a:prstGeom>
          <a:noFill/>
        </p:spPr>
        <p:txBody>
          <a:bodyPr wrap="square" rtlCol="0">
            <a:spAutoFit/>
          </a:bodyPr>
          <a:lstStyle/>
          <a:p>
            <a:r>
              <a:rPr lang="en-US" dirty="0"/>
              <a:t>Stimuli-responsive hydrogels can be combined with patterning by micro- and nanofabrication technologies to develop smart, functional systems with </a:t>
            </a:r>
          </a:p>
          <a:p>
            <a:r>
              <a:rPr lang="en-US" dirty="0"/>
              <a:t>another level of control added by the structuring</a:t>
            </a:r>
          </a:p>
        </p:txBody>
      </p:sp>
      <p:pic>
        <p:nvPicPr>
          <p:cNvPr id="25" name="图片 3">
            <a:extLst>
              <a:ext uri="{FF2B5EF4-FFF2-40B4-BE49-F238E27FC236}">
                <a16:creationId xmlns:a16="http://schemas.microsoft.com/office/drawing/2014/main" id="{6D50A85C-BBEE-484B-8AAD-52014984E9B3}"/>
              </a:ext>
            </a:extLst>
          </p:cNvPr>
          <p:cNvPicPr>
            <a:picLocks noChangeAspect="1"/>
          </p:cNvPicPr>
          <p:nvPr/>
        </p:nvPicPr>
        <p:blipFill>
          <a:blip r:embed="rId9"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pic>
        <p:nvPicPr>
          <p:cNvPr id="3" name="Picture 2">
            <a:extLst>
              <a:ext uri="{FF2B5EF4-FFF2-40B4-BE49-F238E27FC236}">
                <a16:creationId xmlns:a16="http://schemas.microsoft.com/office/drawing/2014/main" id="{E1F96AF6-A7E5-4E71-9ACE-4B4280CC566C}"/>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09742" y="3570844"/>
            <a:ext cx="4148857" cy="2319741"/>
          </a:xfrm>
          <a:prstGeom prst="rect">
            <a:avLst/>
          </a:prstGeom>
        </p:spPr>
      </p:pic>
      <p:sp>
        <p:nvSpPr>
          <p:cNvPr id="30" name="직사각형 11">
            <a:extLst>
              <a:ext uri="{FF2B5EF4-FFF2-40B4-BE49-F238E27FC236}">
                <a16:creationId xmlns:a16="http://schemas.microsoft.com/office/drawing/2014/main" id="{F8C01A46-8974-471A-A5F5-937FC992BE1B}"/>
              </a:ext>
            </a:extLst>
          </p:cNvPr>
          <p:cNvSpPr/>
          <p:nvPr/>
        </p:nvSpPr>
        <p:spPr>
          <a:xfrm>
            <a:off x="2376327" y="5908107"/>
            <a:ext cx="3019943" cy="230832"/>
          </a:xfrm>
          <a:prstGeom prst="rect">
            <a:avLst/>
          </a:prstGeom>
        </p:spPr>
        <p:txBody>
          <a:bodyPr wrap="square">
            <a:spAutoFit/>
          </a:bodyPr>
          <a:lstStyle/>
          <a:p>
            <a:r>
              <a:rPr lang="en-US" sz="900" dirty="0">
                <a:latin typeface="Calibri" charset="0"/>
                <a:ea typeface="Calibri" charset="0"/>
                <a:cs typeface="Calibri" charset="0"/>
              </a:rPr>
              <a:t>M. Ebara</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Adv. Mater. </a:t>
            </a:r>
            <a:r>
              <a:rPr lang="de-DE" sz="900" b="1" dirty="0">
                <a:latin typeface="Calibri" charset="0"/>
                <a:ea typeface="Calibri" charset="0"/>
                <a:cs typeface="Calibri" charset="0"/>
              </a:rPr>
              <a:t>24</a:t>
            </a:r>
            <a:r>
              <a:rPr lang="de-DE" sz="900" dirty="0">
                <a:latin typeface="Calibri" charset="0"/>
                <a:ea typeface="Calibri" charset="0"/>
                <a:cs typeface="Calibri" charset="0"/>
              </a:rPr>
              <a:t>, 273 (2012)</a:t>
            </a:r>
            <a:endParaRPr lang="en-US" sz="900" dirty="0">
              <a:latin typeface="Calibri" charset="0"/>
              <a:ea typeface="Calibri" charset="0"/>
              <a:cs typeface="Calibri" charset="0"/>
            </a:endParaRPr>
          </a:p>
        </p:txBody>
      </p:sp>
      <p:sp>
        <p:nvSpPr>
          <p:cNvPr id="31" name="직사각형 11">
            <a:extLst>
              <a:ext uri="{FF2B5EF4-FFF2-40B4-BE49-F238E27FC236}">
                <a16:creationId xmlns:a16="http://schemas.microsoft.com/office/drawing/2014/main" id="{A1276CC2-5B82-4887-BA7E-A99006F4D478}"/>
              </a:ext>
            </a:extLst>
          </p:cNvPr>
          <p:cNvSpPr/>
          <p:nvPr/>
        </p:nvSpPr>
        <p:spPr>
          <a:xfrm>
            <a:off x="7450505" y="5912940"/>
            <a:ext cx="1236285" cy="369332"/>
          </a:xfrm>
          <a:prstGeom prst="rect">
            <a:avLst/>
          </a:prstGeom>
        </p:spPr>
        <p:txBody>
          <a:bodyPr wrap="square">
            <a:spAutoFit/>
          </a:bodyPr>
          <a:lstStyle/>
          <a:p>
            <a:r>
              <a:rPr lang="en-US" sz="900" dirty="0">
                <a:latin typeface="Calibri" charset="0"/>
                <a:ea typeface="Calibri" charset="0"/>
                <a:cs typeface="Calibri" charset="0"/>
              </a:rPr>
              <a:t>D. Beebe</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Nature </a:t>
            </a:r>
            <a:r>
              <a:rPr lang="de-DE" sz="900" b="1" dirty="0">
                <a:latin typeface="Calibri" charset="0"/>
                <a:ea typeface="Calibri" charset="0"/>
                <a:cs typeface="Calibri" charset="0"/>
              </a:rPr>
              <a:t>404</a:t>
            </a:r>
            <a:r>
              <a:rPr lang="de-DE" sz="900" dirty="0">
                <a:latin typeface="Calibri" charset="0"/>
                <a:ea typeface="Calibri" charset="0"/>
                <a:cs typeface="Calibri" charset="0"/>
              </a:rPr>
              <a:t>, 588 (2000)</a:t>
            </a:r>
            <a:endParaRPr lang="en-US" sz="900" dirty="0">
              <a:latin typeface="Calibri" charset="0"/>
              <a:ea typeface="Calibri" charset="0"/>
              <a:cs typeface="Calibri" charset="0"/>
            </a:endParaRPr>
          </a:p>
        </p:txBody>
      </p:sp>
    </p:spTree>
    <p:extLst>
      <p:ext uri="{BB962C8B-B14F-4D97-AF65-F5344CB8AC3E}">
        <p14:creationId xmlns:p14="http://schemas.microsoft.com/office/powerpoint/2010/main" val="111487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77DF52-3382-43A1-AD5C-4648C37C547C}"/>
              </a:ext>
            </a:extLst>
          </p:cNvPr>
          <p:cNvSpPr>
            <a:spLocks noGrp="1"/>
          </p:cNvSpPr>
          <p:nvPr>
            <p:ph type="sldNum" sz="quarter" idx="12"/>
          </p:nvPr>
        </p:nvSpPr>
        <p:spPr/>
        <p:txBody>
          <a:bodyPr/>
          <a:lstStyle/>
          <a:p>
            <a:r>
              <a:rPr lang="en-US" dirty="0"/>
              <a:t>3</a:t>
            </a:r>
          </a:p>
        </p:txBody>
      </p:sp>
      <p:sp>
        <p:nvSpPr>
          <p:cNvPr id="3" name="Title 1">
            <a:extLst>
              <a:ext uri="{FF2B5EF4-FFF2-40B4-BE49-F238E27FC236}">
                <a16:creationId xmlns:a16="http://schemas.microsoft.com/office/drawing/2014/main" id="{E64208E7-3416-4A19-9A4C-3D805077BAA7}"/>
              </a:ext>
            </a:extLst>
          </p:cNvPr>
          <p:cNvSpPr txBox="1">
            <a:spLocks/>
          </p:cNvSpPr>
          <p:nvPr/>
        </p:nvSpPr>
        <p:spPr>
          <a:xfrm>
            <a:off x="505047" y="5008385"/>
            <a:ext cx="8155172" cy="1130009"/>
          </a:xfrm>
          <a:prstGeom prst="rect">
            <a:avLst/>
          </a:prstGeom>
          <a:solidFill>
            <a:srgbClr val="3C2878"/>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2800" b="1" dirty="0">
                <a:solidFill>
                  <a:schemeClr val="bg1"/>
                </a:solidFill>
                <a:latin typeface="Calibri" charset="0"/>
                <a:ea typeface="Calibri" charset="0"/>
                <a:cs typeface="Calibri" charset="0"/>
              </a:rPr>
              <a:t>Engineering stimuli-responsive hydrogel systems </a:t>
            </a:r>
          </a:p>
          <a:p>
            <a:r>
              <a:rPr lang="en-US" sz="2800" b="1" dirty="0">
                <a:solidFill>
                  <a:schemeClr val="bg1"/>
                </a:solidFill>
                <a:latin typeface="Calibri" charset="0"/>
                <a:ea typeface="Calibri" charset="0"/>
                <a:cs typeface="Calibri" charset="0"/>
              </a:rPr>
              <a:t>to be auto-regulatory or self-adjusting</a:t>
            </a:r>
          </a:p>
        </p:txBody>
      </p:sp>
      <p:pic>
        <p:nvPicPr>
          <p:cNvPr id="5" name="Picture 4">
            <a:extLst>
              <a:ext uri="{FF2B5EF4-FFF2-40B4-BE49-F238E27FC236}">
                <a16:creationId xmlns:a16="http://schemas.microsoft.com/office/drawing/2014/main" id="{8DE9BA38-9504-4295-AB63-DDB0322FEBA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89887" y="991164"/>
            <a:ext cx="4532867" cy="1758639"/>
          </a:xfrm>
          <a:prstGeom prst="rect">
            <a:avLst/>
          </a:prstGeom>
        </p:spPr>
      </p:pic>
      <p:sp>
        <p:nvSpPr>
          <p:cNvPr id="6" name="Rectangle 5">
            <a:extLst>
              <a:ext uri="{FF2B5EF4-FFF2-40B4-BE49-F238E27FC236}">
                <a16:creationId xmlns:a16="http://schemas.microsoft.com/office/drawing/2014/main" id="{4D6314ED-9B97-44CA-B41E-400EFA62FD39}"/>
              </a:ext>
            </a:extLst>
          </p:cNvPr>
          <p:cNvSpPr/>
          <p:nvPr/>
        </p:nvSpPr>
        <p:spPr>
          <a:xfrm>
            <a:off x="643562" y="2796685"/>
            <a:ext cx="7910920" cy="2031325"/>
          </a:xfrm>
          <a:prstGeom prst="rect">
            <a:avLst/>
          </a:prstGeom>
        </p:spPr>
        <p:txBody>
          <a:bodyPr wrap="square">
            <a:spAutoFit/>
          </a:bodyPr>
          <a:lstStyle/>
          <a:p>
            <a:r>
              <a:rPr lang="en-US" b="1" i="1" dirty="0">
                <a:solidFill>
                  <a:srgbClr val="000000"/>
                </a:solidFill>
              </a:rPr>
              <a:t>Feedback:</a:t>
            </a:r>
            <a:r>
              <a:rPr lang="en-US" i="1" dirty="0">
                <a:solidFill>
                  <a:srgbClr val="000000"/>
                </a:solidFill>
              </a:rPr>
              <a:t> the property of a control system to use its output as (a part of) its input</a:t>
            </a:r>
          </a:p>
          <a:p>
            <a:endParaRPr lang="en-US" i="1" dirty="0">
              <a:solidFill>
                <a:srgbClr val="000000"/>
              </a:solidFill>
            </a:endParaRPr>
          </a:p>
          <a:p>
            <a:r>
              <a:rPr lang="en-US" b="1" i="1" dirty="0">
                <a:solidFill>
                  <a:srgbClr val="000000"/>
                </a:solidFill>
              </a:rPr>
              <a:t>Positive feedback:</a:t>
            </a:r>
            <a:r>
              <a:rPr lang="en-US" i="1" dirty="0">
                <a:solidFill>
                  <a:srgbClr val="000000"/>
                </a:solidFill>
              </a:rPr>
              <a:t> the type of feedback when a deviation in the controlled quantity is further amplified by the control system</a:t>
            </a:r>
          </a:p>
          <a:p>
            <a:endParaRPr lang="en-US" i="1" dirty="0">
              <a:solidFill>
                <a:srgbClr val="000000"/>
              </a:solidFill>
            </a:endParaRPr>
          </a:p>
          <a:p>
            <a:r>
              <a:rPr lang="en-US" b="1" i="1" dirty="0">
                <a:solidFill>
                  <a:srgbClr val="000000"/>
                </a:solidFill>
              </a:rPr>
              <a:t>Negative feedback:</a:t>
            </a:r>
            <a:r>
              <a:rPr lang="en-US" i="1" dirty="0">
                <a:solidFill>
                  <a:srgbClr val="000000"/>
                </a:solidFill>
              </a:rPr>
              <a:t> the type of feedback when a deviation in the controlled quantity is counterbalanced by the control system</a:t>
            </a:r>
            <a:endParaRPr lang="en-US" b="0" i="1" dirty="0">
              <a:solidFill>
                <a:srgbClr val="000000"/>
              </a:solidFill>
              <a:effectLst/>
            </a:endParaRPr>
          </a:p>
        </p:txBody>
      </p:sp>
      <p:pic>
        <p:nvPicPr>
          <p:cNvPr id="8" name="图片 3">
            <a:extLst>
              <a:ext uri="{FF2B5EF4-FFF2-40B4-BE49-F238E27FC236}">
                <a16:creationId xmlns:a16="http://schemas.microsoft.com/office/drawing/2014/main" id="{57A7E3E3-2E7C-4E0F-BC44-4A5A5E01E029}"/>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0" name="Title 1">
            <a:extLst>
              <a:ext uri="{FF2B5EF4-FFF2-40B4-BE49-F238E27FC236}">
                <a16:creationId xmlns:a16="http://schemas.microsoft.com/office/drawing/2014/main" id="{F84D98B5-5194-40AF-AC66-D035E7779B90}"/>
              </a:ext>
            </a:extLst>
          </p:cNvPr>
          <p:cNvSpPr txBox="1">
            <a:spLocks/>
          </p:cNvSpPr>
          <p:nvPr/>
        </p:nvSpPr>
        <p:spPr>
          <a:xfrm>
            <a:off x="0" y="1063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Regulatory Systems with Feedback Loops</a:t>
            </a:r>
          </a:p>
        </p:txBody>
      </p:sp>
      <p:sp>
        <p:nvSpPr>
          <p:cNvPr id="11" name="직사각형 11">
            <a:extLst>
              <a:ext uri="{FF2B5EF4-FFF2-40B4-BE49-F238E27FC236}">
                <a16:creationId xmlns:a16="http://schemas.microsoft.com/office/drawing/2014/main" id="{CB93C9B4-1A0C-4081-9DEC-7361D4DF4CAE}"/>
              </a:ext>
            </a:extLst>
          </p:cNvPr>
          <p:cNvSpPr/>
          <p:nvPr/>
        </p:nvSpPr>
        <p:spPr>
          <a:xfrm>
            <a:off x="6354242" y="2403912"/>
            <a:ext cx="1785460" cy="369332"/>
          </a:xfrm>
          <a:prstGeom prst="rect">
            <a:avLst/>
          </a:prstGeom>
        </p:spPr>
        <p:txBody>
          <a:bodyPr wrap="square">
            <a:spAutoFit/>
          </a:bodyPr>
          <a:lstStyle/>
          <a:p>
            <a:r>
              <a:rPr lang="en-US" sz="900" dirty="0">
                <a:latin typeface="Calibri" charset="0"/>
                <a:cs typeface="Calibri" charset="0"/>
              </a:rPr>
              <a:t>A. </a:t>
            </a:r>
            <a:r>
              <a:rPr lang="en-US" sz="900" dirty="0" err="1">
                <a:latin typeface="Calibri" charset="0"/>
                <a:cs typeface="Calibri" charset="0"/>
              </a:rPr>
              <a:t>Mitrophanov</a:t>
            </a:r>
            <a:r>
              <a:rPr lang="en-US" sz="900" dirty="0">
                <a:latin typeface="Calibri" charset="0"/>
                <a:cs typeface="Calibri" charset="0"/>
              </a:rPr>
              <a:t> and E. </a:t>
            </a:r>
            <a:r>
              <a:rPr lang="en-US" sz="900" dirty="0" err="1">
                <a:latin typeface="Calibri" charset="0"/>
                <a:cs typeface="Calibri" charset="0"/>
              </a:rPr>
              <a:t>Groisman</a:t>
            </a:r>
            <a:r>
              <a:rPr lang="de-DE" sz="900" dirty="0">
                <a:latin typeface="Calibri" charset="0"/>
                <a:ea typeface="Calibri" charset="0"/>
                <a:cs typeface="Calibri" charset="0"/>
              </a:rPr>
              <a:t>, </a:t>
            </a:r>
            <a:r>
              <a:rPr lang="de-DE" sz="900" i="1" dirty="0">
                <a:latin typeface="Calibri" charset="0"/>
                <a:ea typeface="Calibri" charset="0"/>
                <a:cs typeface="Calibri" charset="0"/>
              </a:rPr>
              <a:t>Bioessays </a:t>
            </a:r>
            <a:r>
              <a:rPr lang="de-DE" sz="900" b="1" dirty="0">
                <a:latin typeface="Calibri" charset="0"/>
                <a:ea typeface="Calibri" charset="0"/>
                <a:cs typeface="Calibri" charset="0"/>
              </a:rPr>
              <a:t>30</a:t>
            </a:r>
            <a:r>
              <a:rPr lang="de-DE" sz="900" dirty="0">
                <a:latin typeface="Calibri" charset="0"/>
                <a:ea typeface="Calibri" charset="0"/>
                <a:cs typeface="Calibri" charset="0"/>
              </a:rPr>
              <a:t>, 542 (2008)</a:t>
            </a:r>
            <a:endParaRPr lang="en-US" sz="900" dirty="0">
              <a:latin typeface="Calibri" charset="0"/>
              <a:ea typeface="Calibri" charset="0"/>
              <a:cs typeface="Calibri" charset="0"/>
            </a:endParaRPr>
          </a:p>
        </p:txBody>
      </p:sp>
    </p:spTree>
    <p:extLst>
      <p:ext uri="{BB962C8B-B14F-4D97-AF65-F5344CB8AC3E}">
        <p14:creationId xmlns:p14="http://schemas.microsoft.com/office/powerpoint/2010/main" val="14731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D849160-9E90-4F04-AC59-28A69FC96C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874" y="1262838"/>
            <a:ext cx="5978725" cy="4969816"/>
          </a:xfrm>
          <a:prstGeom prst="rect">
            <a:avLst/>
          </a:prstGeom>
        </p:spPr>
      </p:pic>
      <p:sp>
        <p:nvSpPr>
          <p:cNvPr id="7" name="직사각형 11">
            <a:extLst>
              <a:ext uri="{FF2B5EF4-FFF2-40B4-BE49-F238E27FC236}">
                <a16:creationId xmlns:a16="http://schemas.microsoft.com/office/drawing/2014/main" id="{D4086448-E178-49DE-BDBB-F7EDDF8E6763}"/>
              </a:ext>
            </a:extLst>
          </p:cNvPr>
          <p:cNvSpPr/>
          <p:nvPr/>
        </p:nvSpPr>
        <p:spPr>
          <a:xfrm>
            <a:off x="5397047" y="6105077"/>
            <a:ext cx="3019943" cy="230832"/>
          </a:xfrm>
          <a:prstGeom prst="rect">
            <a:avLst/>
          </a:prstGeom>
        </p:spPr>
        <p:txBody>
          <a:bodyPr wrap="square">
            <a:spAutoFit/>
          </a:bodyPr>
          <a:lstStyle/>
          <a:p>
            <a:r>
              <a:rPr lang="en-US" sz="900" dirty="0">
                <a:latin typeface="Calibri" charset="0"/>
                <a:ea typeface="Calibri" charset="0"/>
                <a:cs typeface="Calibri" charset="0"/>
              </a:rPr>
              <a:t>X. A. Zhang</a:t>
            </a:r>
            <a:r>
              <a:rPr lang="en-US" sz="900" dirty="0"/>
              <a:t> </a:t>
            </a:r>
            <a:r>
              <a:rPr lang="en-US" sz="900" i="1" dirty="0"/>
              <a:t>et al</a:t>
            </a:r>
            <a:r>
              <a:rPr lang="en-US" sz="900" dirty="0"/>
              <a:t>.</a:t>
            </a:r>
            <a:r>
              <a:rPr lang="de-DE" sz="900" dirty="0">
                <a:latin typeface="Calibri" charset="0"/>
                <a:ea typeface="Calibri" charset="0"/>
                <a:cs typeface="Calibri" charset="0"/>
              </a:rPr>
              <a:t>, </a:t>
            </a:r>
            <a:r>
              <a:rPr lang="de-DE" sz="900" i="1" dirty="0">
                <a:latin typeface="Calibri" charset="0"/>
                <a:ea typeface="Calibri" charset="0"/>
                <a:cs typeface="Calibri" charset="0"/>
              </a:rPr>
              <a:t>Science </a:t>
            </a:r>
            <a:r>
              <a:rPr lang="de-DE" sz="900" b="1" dirty="0">
                <a:latin typeface="Calibri" charset="0"/>
                <a:ea typeface="Calibri" charset="0"/>
                <a:cs typeface="Calibri" charset="0"/>
              </a:rPr>
              <a:t>363</a:t>
            </a:r>
            <a:r>
              <a:rPr lang="de-DE" sz="900" dirty="0">
                <a:latin typeface="Calibri" charset="0"/>
                <a:ea typeface="Calibri" charset="0"/>
                <a:cs typeface="Calibri" charset="0"/>
              </a:rPr>
              <a:t>, 619 (2019)</a:t>
            </a:r>
            <a:endParaRPr lang="en-US" sz="900" dirty="0">
              <a:latin typeface="Calibri" charset="0"/>
              <a:ea typeface="Calibri" charset="0"/>
              <a:cs typeface="Calibri" charset="0"/>
            </a:endParaRPr>
          </a:p>
        </p:txBody>
      </p:sp>
      <p:sp>
        <p:nvSpPr>
          <p:cNvPr id="8" name="TextBox 7">
            <a:extLst>
              <a:ext uri="{FF2B5EF4-FFF2-40B4-BE49-F238E27FC236}">
                <a16:creationId xmlns:a16="http://schemas.microsoft.com/office/drawing/2014/main" id="{ED4DEB8E-30F2-46A5-829F-17EC3D271BC9}"/>
              </a:ext>
            </a:extLst>
          </p:cNvPr>
          <p:cNvSpPr txBox="1"/>
          <p:nvPr/>
        </p:nvSpPr>
        <p:spPr>
          <a:xfrm>
            <a:off x="6600388" y="2534896"/>
            <a:ext cx="2518351" cy="2425700"/>
          </a:xfrm>
          <a:prstGeom prst="rect">
            <a:avLst/>
          </a:prstGeom>
          <a:noFill/>
          <a:ln w="12700" cmpd="sng">
            <a:noFill/>
          </a:ln>
        </p:spPr>
        <p:style>
          <a:lnRef idx="2">
            <a:schemeClr val="dk1"/>
          </a:lnRef>
          <a:fillRef idx="1">
            <a:schemeClr val="lt1"/>
          </a:fillRef>
          <a:effectRef idx="0">
            <a:schemeClr val="dk1"/>
          </a:effectRef>
          <a:fontRef idx="minor">
            <a:schemeClr val="dk1"/>
          </a:fontRef>
        </p:style>
        <p:txBody>
          <a:bodyPr wrap="square" tIns="91440" bIns="91440" rtlCol="0">
            <a:noAutofit/>
          </a:bodyPr>
          <a:lstStyle/>
          <a:p>
            <a:pPr marL="177800" indent="-177800">
              <a:buSzPct val="120000"/>
              <a:buFont typeface="Arial" panose="020B0604020202020204" pitchFamily="34" charset="0"/>
              <a:buChar char="•"/>
            </a:pPr>
            <a:r>
              <a:rPr lang="en-US" b="1" dirty="0"/>
              <a:t>Responsive to heat and humidity</a:t>
            </a:r>
          </a:p>
          <a:p>
            <a:pPr marL="177800" indent="-177800">
              <a:buSzPct val="120000"/>
              <a:buFont typeface="Arial" panose="020B0604020202020204" pitchFamily="34" charset="0"/>
              <a:buChar char="•"/>
            </a:pPr>
            <a:endParaRPr lang="en-US" b="1" dirty="0"/>
          </a:p>
          <a:p>
            <a:pPr marL="177800" indent="-177800">
              <a:buSzPct val="120000"/>
              <a:buFont typeface="Arial" panose="020B0604020202020204" pitchFamily="34" charset="0"/>
              <a:buChar char="•"/>
            </a:pPr>
            <a:r>
              <a:rPr lang="en-US" b="1" dirty="0"/>
              <a:t>Self-adjusting</a:t>
            </a:r>
          </a:p>
          <a:p>
            <a:pPr>
              <a:buSzPct val="120000"/>
            </a:pPr>
            <a:endParaRPr lang="en-US" b="1" dirty="0"/>
          </a:p>
          <a:p>
            <a:pPr marL="177800" indent="-177800">
              <a:buSzPct val="65000"/>
              <a:buFont typeface="Courier New" panose="02070309020205020404" pitchFamily="49" charset="0"/>
              <a:buChar char="o"/>
            </a:pPr>
            <a:r>
              <a:rPr lang="en-US" dirty="0"/>
              <a:t>Humidity-responsive mechanical actuation from bimorph polymer</a:t>
            </a:r>
          </a:p>
          <a:p>
            <a:pPr marL="177800" indent="-177800">
              <a:buSzPct val="65000"/>
              <a:buFont typeface="Courier New" panose="02070309020205020404" pitchFamily="49" charset="0"/>
              <a:buChar char="o"/>
            </a:pPr>
            <a:r>
              <a:rPr lang="en-US" dirty="0"/>
              <a:t>Heating from CNTs</a:t>
            </a:r>
          </a:p>
        </p:txBody>
      </p:sp>
      <p:pic>
        <p:nvPicPr>
          <p:cNvPr id="10" name="图片 3">
            <a:extLst>
              <a:ext uri="{FF2B5EF4-FFF2-40B4-BE49-F238E27FC236}">
                <a16:creationId xmlns:a16="http://schemas.microsoft.com/office/drawing/2014/main" id="{BF8F5E83-C55F-41AE-A03B-C53F5FFE7995}"/>
              </a:ext>
            </a:extLst>
          </p:cNvPr>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1" name="Slide Number Placeholder 3">
            <a:extLst>
              <a:ext uri="{FF2B5EF4-FFF2-40B4-BE49-F238E27FC236}">
                <a16:creationId xmlns:a16="http://schemas.microsoft.com/office/drawing/2014/main" id="{490571AC-EA3C-4C17-9B62-96DADC3CE623}"/>
              </a:ext>
            </a:extLst>
          </p:cNvPr>
          <p:cNvSpPr>
            <a:spLocks noGrp="1"/>
          </p:cNvSpPr>
          <p:nvPr>
            <p:ph type="sldNum" sz="quarter" idx="12"/>
          </p:nvPr>
        </p:nvSpPr>
        <p:spPr>
          <a:xfrm>
            <a:off x="8153400" y="6429251"/>
            <a:ext cx="533400" cy="307777"/>
          </a:xfrm>
        </p:spPr>
        <p:txBody>
          <a:bodyPr/>
          <a:lstStyle/>
          <a:p>
            <a:r>
              <a:rPr lang="en-US" dirty="0"/>
              <a:t>4</a:t>
            </a:r>
          </a:p>
        </p:txBody>
      </p:sp>
      <p:sp>
        <p:nvSpPr>
          <p:cNvPr id="12" name="Title 1">
            <a:extLst>
              <a:ext uri="{FF2B5EF4-FFF2-40B4-BE49-F238E27FC236}">
                <a16:creationId xmlns:a16="http://schemas.microsoft.com/office/drawing/2014/main" id="{721543BA-1F79-43A2-A80E-E52094193AAB}"/>
              </a:ext>
            </a:extLst>
          </p:cNvPr>
          <p:cNvSpPr txBox="1">
            <a:spLocks/>
          </p:cNvSpPr>
          <p:nvPr/>
        </p:nvSpPr>
        <p:spPr>
          <a:xfrm>
            <a:off x="0" y="6667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000" b="1" dirty="0">
                <a:solidFill>
                  <a:srgbClr val="3C2878"/>
                </a:solidFill>
                <a:latin typeface="+mj-lt"/>
                <a:ea typeface="Calibri" charset="0"/>
                <a:cs typeface="Calibri" charset="0"/>
              </a:rPr>
              <a:t>Multi-Material Stimuli-Responsive System </a:t>
            </a:r>
          </a:p>
          <a:p>
            <a:r>
              <a:rPr lang="en-US" sz="3000" b="1" dirty="0">
                <a:solidFill>
                  <a:srgbClr val="3C2878"/>
                </a:solidFill>
                <a:latin typeface="+mj-lt"/>
                <a:ea typeface="Calibri" charset="0"/>
                <a:cs typeface="Calibri" charset="0"/>
              </a:rPr>
              <a:t>with Auto-Regulation</a:t>
            </a:r>
          </a:p>
        </p:txBody>
      </p:sp>
    </p:spTree>
    <p:extLst>
      <p:ext uri="{BB962C8B-B14F-4D97-AF65-F5344CB8AC3E}">
        <p14:creationId xmlns:p14="http://schemas.microsoft.com/office/powerpoint/2010/main" val="125434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50FB38-02F5-4457-8BA4-541BD4A218B9}"/>
              </a:ext>
            </a:extLst>
          </p:cNvPr>
          <p:cNvSpPr txBox="1">
            <a:spLocks/>
          </p:cNvSpPr>
          <p:nvPr/>
        </p:nvSpPr>
        <p:spPr>
          <a:xfrm>
            <a:off x="0" y="83508"/>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000" b="1" dirty="0">
                <a:solidFill>
                  <a:srgbClr val="3C2878"/>
                </a:solidFill>
                <a:latin typeface="+mj-lt"/>
                <a:ea typeface="Calibri" charset="0"/>
                <a:cs typeface="Calibri" charset="0"/>
              </a:rPr>
              <a:t>Design Principles for System with                                Negative Auto-Regulation</a:t>
            </a:r>
          </a:p>
        </p:txBody>
      </p:sp>
      <p:sp>
        <p:nvSpPr>
          <p:cNvPr id="6" name="Rectangle 5">
            <a:extLst>
              <a:ext uri="{FF2B5EF4-FFF2-40B4-BE49-F238E27FC236}">
                <a16:creationId xmlns:a16="http://schemas.microsoft.com/office/drawing/2014/main" id="{3D4E5C13-D737-4855-B7A3-A8E0E55F4266}"/>
              </a:ext>
            </a:extLst>
          </p:cNvPr>
          <p:cNvSpPr/>
          <p:nvPr/>
        </p:nvSpPr>
        <p:spPr>
          <a:xfrm>
            <a:off x="478652" y="1271870"/>
            <a:ext cx="8393634" cy="1969770"/>
          </a:xfrm>
          <a:prstGeom prst="rect">
            <a:avLst/>
          </a:prstGeom>
        </p:spPr>
        <p:txBody>
          <a:bodyPr wrap="square">
            <a:spAutoFit/>
          </a:bodyPr>
          <a:lstStyle/>
          <a:p>
            <a:r>
              <a:rPr lang="en-US" dirty="0"/>
              <a:t>The innovative factor in our design is that the hydrogel system will be driven by </a:t>
            </a:r>
            <a:r>
              <a:rPr lang="en-US" b="1" dirty="0"/>
              <a:t>auto-regulation</a:t>
            </a:r>
            <a:r>
              <a:rPr lang="en-US" dirty="0"/>
              <a:t>, where </a:t>
            </a:r>
            <a:r>
              <a:rPr lang="en-US" b="1" dirty="0"/>
              <a:t>negative feedback loop </a:t>
            </a:r>
            <a:r>
              <a:rPr lang="en-US" dirty="0"/>
              <a:t>plays a critical role. </a:t>
            </a:r>
          </a:p>
          <a:p>
            <a:endParaRPr lang="en-US" sz="1300" dirty="0"/>
          </a:p>
          <a:p>
            <a:r>
              <a:rPr lang="en-US" dirty="0"/>
              <a:t>Process: </a:t>
            </a:r>
            <a:r>
              <a:rPr lang="en-US" b="1" dirty="0"/>
              <a:t>a change in the external humidity regulated by the system-induced heating</a:t>
            </a:r>
          </a:p>
          <a:p>
            <a:r>
              <a:rPr lang="en-US" dirty="0"/>
              <a:t>Two components:</a:t>
            </a:r>
          </a:p>
          <a:p>
            <a:pPr marL="627063" indent="-342900">
              <a:buAutoNum type="arabicParenR"/>
            </a:pPr>
            <a:r>
              <a:rPr lang="en-US" dirty="0"/>
              <a:t>Wrinkle-patterned hydrogel as the </a:t>
            </a:r>
            <a:r>
              <a:rPr lang="en-US" dirty="0">
                <a:solidFill>
                  <a:srgbClr val="8E0000"/>
                </a:solidFill>
              </a:rPr>
              <a:t>sensor</a:t>
            </a:r>
            <a:r>
              <a:rPr lang="en-US" dirty="0"/>
              <a:t> for humidity variance</a:t>
            </a:r>
          </a:p>
          <a:p>
            <a:pPr marL="627063" indent="-342900">
              <a:buAutoNum type="arabicParenR"/>
            </a:pPr>
            <a:r>
              <a:rPr lang="en-US" dirty="0"/>
              <a:t>Metal nanoparticle (NP) array as the</a:t>
            </a:r>
            <a:r>
              <a:rPr lang="en-US" dirty="0">
                <a:solidFill>
                  <a:srgbClr val="8E0000"/>
                </a:solidFill>
              </a:rPr>
              <a:t> regulator </a:t>
            </a:r>
            <a:r>
              <a:rPr lang="en-US" dirty="0"/>
              <a:t>through plasmonic heating</a:t>
            </a:r>
          </a:p>
        </p:txBody>
      </p:sp>
      <p:grpSp>
        <p:nvGrpSpPr>
          <p:cNvPr id="88" name="Group 87">
            <a:extLst>
              <a:ext uri="{FF2B5EF4-FFF2-40B4-BE49-F238E27FC236}">
                <a16:creationId xmlns:a16="http://schemas.microsoft.com/office/drawing/2014/main" id="{992C0676-BE23-4CE2-93ED-4AD484DA97DA}"/>
              </a:ext>
            </a:extLst>
          </p:cNvPr>
          <p:cNvGrpSpPr/>
          <p:nvPr/>
        </p:nvGrpSpPr>
        <p:grpSpPr>
          <a:xfrm>
            <a:off x="2197824" y="3311229"/>
            <a:ext cx="4705819" cy="1841203"/>
            <a:chOff x="2128881" y="3720292"/>
            <a:chExt cx="4705819" cy="1841203"/>
          </a:xfrm>
        </p:grpSpPr>
        <p:sp>
          <p:nvSpPr>
            <p:cNvPr id="13" name="Rectangle 12">
              <a:extLst>
                <a:ext uri="{FF2B5EF4-FFF2-40B4-BE49-F238E27FC236}">
                  <a16:creationId xmlns:a16="http://schemas.microsoft.com/office/drawing/2014/main" id="{00999A54-16E3-4C6C-B427-8F3AC3BD2BD1}"/>
                </a:ext>
              </a:extLst>
            </p:cNvPr>
            <p:cNvSpPr/>
            <p:nvPr/>
          </p:nvSpPr>
          <p:spPr>
            <a:xfrm>
              <a:off x="2128881" y="4921180"/>
              <a:ext cx="1587500" cy="40640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8BC42A2-3E51-4223-8381-AA548947A183}"/>
                </a:ext>
              </a:extLst>
            </p:cNvPr>
            <p:cNvSpPr/>
            <p:nvPr/>
          </p:nvSpPr>
          <p:spPr>
            <a:xfrm>
              <a:off x="2306681" y="4768780"/>
              <a:ext cx="215900" cy="1524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9105164-F539-4D74-95C7-86F4404B4B7A}"/>
                </a:ext>
              </a:extLst>
            </p:cNvPr>
            <p:cNvSpPr/>
            <p:nvPr/>
          </p:nvSpPr>
          <p:spPr>
            <a:xfrm>
              <a:off x="2795631" y="4768780"/>
              <a:ext cx="215900" cy="1524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3DBD00D-AB3A-4FC2-89FB-5FE40F4DC37B}"/>
                </a:ext>
              </a:extLst>
            </p:cNvPr>
            <p:cNvSpPr/>
            <p:nvPr/>
          </p:nvSpPr>
          <p:spPr>
            <a:xfrm>
              <a:off x="3284581" y="4768780"/>
              <a:ext cx="215900" cy="1524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ACE65B-CE4E-4A54-A69B-78EC4637D1BD}"/>
                </a:ext>
              </a:extLst>
            </p:cNvPr>
            <p:cNvSpPr/>
            <p:nvPr/>
          </p:nvSpPr>
          <p:spPr>
            <a:xfrm>
              <a:off x="2128881" y="4514780"/>
              <a:ext cx="1587500" cy="406400"/>
            </a:xfrm>
            <a:prstGeom prst="rect">
              <a:avLst/>
            </a:prstGeom>
            <a:solidFill>
              <a:schemeClr val="tx2">
                <a:lumMod val="40000"/>
                <a:lumOff val="6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4966F4-A381-4BA1-95D5-00B5923DAC98}"/>
                </a:ext>
              </a:extLst>
            </p:cNvPr>
            <p:cNvSpPr/>
            <p:nvPr/>
          </p:nvSpPr>
          <p:spPr>
            <a:xfrm>
              <a:off x="2128881" y="4413180"/>
              <a:ext cx="393700" cy="266700"/>
            </a:xfrm>
            <a:prstGeom prst="ellipse">
              <a:avLst/>
            </a:prstGeom>
            <a:solidFill>
              <a:srgbClr val="97B5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C1D7A55-0B40-4E1B-82EA-AAA9A5836DD1}"/>
                </a:ext>
              </a:extLst>
            </p:cNvPr>
            <p:cNvSpPr/>
            <p:nvPr/>
          </p:nvSpPr>
          <p:spPr>
            <a:xfrm>
              <a:off x="2526814" y="4413180"/>
              <a:ext cx="393700" cy="266700"/>
            </a:xfrm>
            <a:prstGeom prst="ellipse">
              <a:avLst/>
            </a:prstGeom>
            <a:solidFill>
              <a:srgbClr val="97B5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4895316-B1F2-46BB-BB17-AF40A6AC458B}"/>
                </a:ext>
              </a:extLst>
            </p:cNvPr>
            <p:cNvSpPr/>
            <p:nvPr/>
          </p:nvSpPr>
          <p:spPr>
            <a:xfrm>
              <a:off x="2924747" y="4413180"/>
              <a:ext cx="393700" cy="266700"/>
            </a:xfrm>
            <a:prstGeom prst="ellipse">
              <a:avLst/>
            </a:prstGeom>
            <a:solidFill>
              <a:srgbClr val="97B5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89A3D37-A500-4F3C-85CA-053D1EAB0538}"/>
                </a:ext>
              </a:extLst>
            </p:cNvPr>
            <p:cNvSpPr/>
            <p:nvPr/>
          </p:nvSpPr>
          <p:spPr>
            <a:xfrm>
              <a:off x="3322681" y="4413180"/>
              <a:ext cx="393700" cy="266700"/>
            </a:xfrm>
            <a:prstGeom prst="ellipse">
              <a:avLst/>
            </a:prstGeom>
            <a:solidFill>
              <a:srgbClr val="97B5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8BF8-205C-47D8-889E-42750AB7BAFE}"/>
                </a:ext>
              </a:extLst>
            </p:cNvPr>
            <p:cNvSpPr/>
            <p:nvPr/>
          </p:nvSpPr>
          <p:spPr>
            <a:xfrm>
              <a:off x="5232695" y="4921180"/>
              <a:ext cx="1587500" cy="40640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BBE3A55-03E0-4AC4-99C9-0503A9B9154B}"/>
                </a:ext>
              </a:extLst>
            </p:cNvPr>
            <p:cNvSpPr/>
            <p:nvPr/>
          </p:nvSpPr>
          <p:spPr>
            <a:xfrm>
              <a:off x="5410495" y="4768780"/>
              <a:ext cx="215900" cy="1524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78E1AA5-B0FF-4E41-98E1-91112F64E93A}"/>
                </a:ext>
              </a:extLst>
            </p:cNvPr>
            <p:cNvSpPr/>
            <p:nvPr/>
          </p:nvSpPr>
          <p:spPr>
            <a:xfrm>
              <a:off x="5899445" y="4768780"/>
              <a:ext cx="215900" cy="1524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2A016605-0FED-428A-9888-CC36613F6F9D}"/>
                </a:ext>
              </a:extLst>
            </p:cNvPr>
            <p:cNvSpPr/>
            <p:nvPr/>
          </p:nvSpPr>
          <p:spPr>
            <a:xfrm>
              <a:off x="6388395" y="4768780"/>
              <a:ext cx="215900" cy="1524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9E23D3-266A-4F74-96A9-55BD63BA4B4A}"/>
                </a:ext>
              </a:extLst>
            </p:cNvPr>
            <p:cNvSpPr/>
            <p:nvPr/>
          </p:nvSpPr>
          <p:spPr>
            <a:xfrm>
              <a:off x="5232695" y="4514780"/>
              <a:ext cx="1587500" cy="406400"/>
            </a:xfrm>
            <a:prstGeom prst="rect">
              <a:avLst/>
            </a:prstGeom>
            <a:solidFill>
              <a:schemeClr val="tx2">
                <a:lumMod val="40000"/>
                <a:lumOff val="6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DCF8A5FE-5F79-4B81-8FB8-0E2D647947D3}"/>
                </a:ext>
              </a:extLst>
            </p:cNvPr>
            <p:cNvCxnSpPr>
              <a:cxnSpLocks/>
            </p:cNvCxnSpPr>
            <p:nvPr/>
          </p:nvCxnSpPr>
          <p:spPr>
            <a:xfrm>
              <a:off x="2928980" y="3751829"/>
              <a:ext cx="0" cy="673688"/>
            </a:xfrm>
            <a:prstGeom prst="straightConnector1">
              <a:avLst/>
            </a:prstGeom>
            <a:ln>
              <a:solidFill>
                <a:srgbClr val="C00000"/>
              </a:solidFill>
              <a:tailEnd type="stealt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7B8D490-9B09-47FE-8C15-C2D6996DFC81}"/>
                </a:ext>
              </a:extLst>
            </p:cNvPr>
            <p:cNvCxnSpPr>
              <a:cxnSpLocks/>
            </p:cNvCxnSpPr>
            <p:nvPr/>
          </p:nvCxnSpPr>
          <p:spPr>
            <a:xfrm flipH="1" flipV="1">
              <a:off x="2752492" y="4325020"/>
              <a:ext cx="176488" cy="164360"/>
            </a:xfrm>
            <a:prstGeom prst="straightConnector1">
              <a:avLst/>
            </a:prstGeom>
            <a:ln>
              <a:solidFill>
                <a:srgbClr val="C00000"/>
              </a:solidFill>
              <a:tailEnd type="stealth"/>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399FCE2-1AFD-4ECE-BDF0-7FD1EF963AF7}"/>
                </a:ext>
              </a:extLst>
            </p:cNvPr>
            <p:cNvCxnSpPr>
              <a:cxnSpLocks/>
            </p:cNvCxnSpPr>
            <p:nvPr/>
          </p:nvCxnSpPr>
          <p:spPr>
            <a:xfrm flipV="1">
              <a:off x="2923523" y="4313321"/>
              <a:ext cx="188057" cy="185188"/>
            </a:xfrm>
            <a:prstGeom prst="straightConnector1">
              <a:avLst/>
            </a:prstGeom>
            <a:ln>
              <a:solidFill>
                <a:srgbClr val="C00000"/>
              </a:solidFill>
              <a:tailEnd type="stealth"/>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E63B2A3-3BE7-4899-8C20-4BBFA7BA0226}"/>
                </a:ext>
              </a:extLst>
            </p:cNvPr>
            <p:cNvCxnSpPr>
              <a:cxnSpLocks/>
            </p:cNvCxnSpPr>
            <p:nvPr/>
          </p:nvCxnSpPr>
          <p:spPr>
            <a:xfrm flipH="1">
              <a:off x="6007395" y="3720292"/>
              <a:ext cx="0" cy="1014984"/>
            </a:xfrm>
            <a:prstGeom prst="straightConnector1">
              <a:avLst/>
            </a:prstGeom>
            <a:ln>
              <a:solidFill>
                <a:srgbClr val="C00000"/>
              </a:solidFill>
              <a:tailEnd type="stealth"/>
            </a:ln>
          </p:spPr>
          <p:style>
            <a:lnRef idx="2">
              <a:schemeClr val="accent1"/>
            </a:lnRef>
            <a:fillRef idx="0">
              <a:schemeClr val="accent1"/>
            </a:fillRef>
            <a:effectRef idx="1">
              <a:schemeClr val="accent1"/>
            </a:effectRef>
            <a:fontRef idx="minor">
              <a:schemeClr val="tx1"/>
            </a:fontRef>
          </p:style>
        </p:cxnSp>
        <p:sp>
          <p:nvSpPr>
            <p:cNvPr id="44" name="Freeform: Shape 43">
              <a:extLst>
                <a:ext uri="{FF2B5EF4-FFF2-40B4-BE49-F238E27FC236}">
                  <a16:creationId xmlns:a16="http://schemas.microsoft.com/office/drawing/2014/main" id="{B6A2B226-7C01-4203-8D37-E64FECBCE692}"/>
                </a:ext>
              </a:extLst>
            </p:cNvPr>
            <p:cNvSpPr/>
            <p:nvPr/>
          </p:nvSpPr>
          <p:spPr>
            <a:xfrm>
              <a:off x="5482461" y="4453842"/>
              <a:ext cx="127000" cy="230088"/>
            </a:xfrm>
            <a:custGeom>
              <a:avLst/>
              <a:gdLst>
                <a:gd name="connsiteX0" fmla="*/ 114300 w 127000"/>
                <a:gd name="connsiteY0" fmla="*/ 0 h 431800"/>
                <a:gd name="connsiteX1" fmla="*/ 38100 w 127000"/>
                <a:gd name="connsiteY1" fmla="*/ 12700 h 431800"/>
                <a:gd name="connsiteX2" fmla="*/ 0 w 127000"/>
                <a:gd name="connsiteY2" fmla="*/ 88900 h 431800"/>
                <a:gd name="connsiteX3" fmla="*/ 12700 w 127000"/>
                <a:gd name="connsiteY3" fmla="*/ 165100 h 431800"/>
                <a:gd name="connsiteX4" fmla="*/ 50800 w 127000"/>
                <a:gd name="connsiteY4" fmla="*/ 203200 h 431800"/>
                <a:gd name="connsiteX5" fmla="*/ 127000 w 127000"/>
                <a:gd name="connsiteY5" fmla="*/ 266700 h 431800"/>
                <a:gd name="connsiteX6" fmla="*/ 114300 w 127000"/>
                <a:gd name="connsiteY6" fmla="*/ 342900 h 431800"/>
                <a:gd name="connsiteX7" fmla="*/ 38100 w 127000"/>
                <a:gd name="connsiteY7" fmla="*/ 368300 h 431800"/>
                <a:gd name="connsiteX8" fmla="*/ 25400 w 127000"/>
                <a:gd name="connsiteY8" fmla="*/ 4318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 h="431800">
                  <a:moveTo>
                    <a:pt x="114300" y="0"/>
                  </a:moveTo>
                  <a:cubicBezTo>
                    <a:pt x="88900" y="4233"/>
                    <a:pt x="61132" y="1184"/>
                    <a:pt x="38100" y="12700"/>
                  </a:cubicBezTo>
                  <a:cubicBezTo>
                    <a:pt x="18405" y="22548"/>
                    <a:pt x="6011" y="70868"/>
                    <a:pt x="0" y="88900"/>
                  </a:cubicBezTo>
                  <a:cubicBezTo>
                    <a:pt x="4233" y="114300"/>
                    <a:pt x="2242" y="141569"/>
                    <a:pt x="12700" y="165100"/>
                  </a:cubicBezTo>
                  <a:cubicBezTo>
                    <a:pt x="19994" y="181513"/>
                    <a:pt x="37376" y="191268"/>
                    <a:pt x="50800" y="203200"/>
                  </a:cubicBezTo>
                  <a:cubicBezTo>
                    <a:pt x="75512" y="225166"/>
                    <a:pt x="101600" y="245533"/>
                    <a:pt x="127000" y="266700"/>
                  </a:cubicBezTo>
                  <a:cubicBezTo>
                    <a:pt x="122767" y="292100"/>
                    <a:pt x="131257" y="323521"/>
                    <a:pt x="114300" y="342900"/>
                  </a:cubicBezTo>
                  <a:cubicBezTo>
                    <a:pt x="96669" y="363049"/>
                    <a:pt x="38100" y="368300"/>
                    <a:pt x="38100" y="368300"/>
                  </a:cubicBezTo>
                  <a:cubicBezTo>
                    <a:pt x="22723" y="414432"/>
                    <a:pt x="25400" y="393013"/>
                    <a:pt x="25400" y="431800"/>
                  </a:cubicBezTo>
                </a:path>
              </a:pathLst>
            </a:custGeom>
            <a:noFill/>
            <a:ln w="9525">
              <a:solidFill>
                <a:srgbClr val="C0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B46CBBE-C1E9-4B45-81DC-7DE3F34187EF}"/>
                </a:ext>
              </a:extLst>
            </p:cNvPr>
            <p:cNvSpPr/>
            <p:nvPr/>
          </p:nvSpPr>
          <p:spPr>
            <a:xfrm flipH="1">
              <a:off x="6424379" y="4451374"/>
              <a:ext cx="127000" cy="230088"/>
            </a:xfrm>
            <a:custGeom>
              <a:avLst/>
              <a:gdLst>
                <a:gd name="connsiteX0" fmla="*/ 114300 w 127000"/>
                <a:gd name="connsiteY0" fmla="*/ 0 h 431800"/>
                <a:gd name="connsiteX1" fmla="*/ 38100 w 127000"/>
                <a:gd name="connsiteY1" fmla="*/ 12700 h 431800"/>
                <a:gd name="connsiteX2" fmla="*/ 0 w 127000"/>
                <a:gd name="connsiteY2" fmla="*/ 88900 h 431800"/>
                <a:gd name="connsiteX3" fmla="*/ 12700 w 127000"/>
                <a:gd name="connsiteY3" fmla="*/ 165100 h 431800"/>
                <a:gd name="connsiteX4" fmla="*/ 50800 w 127000"/>
                <a:gd name="connsiteY4" fmla="*/ 203200 h 431800"/>
                <a:gd name="connsiteX5" fmla="*/ 127000 w 127000"/>
                <a:gd name="connsiteY5" fmla="*/ 266700 h 431800"/>
                <a:gd name="connsiteX6" fmla="*/ 114300 w 127000"/>
                <a:gd name="connsiteY6" fmla="*/ 342900 h 431800"/>
                <a:gd name="connsiteX7" fmla="*/ 38100 w 127000"/>
                <a:gd name="connsiteY7" fmla="*/ 368300 h 431800"/>
                <a:gd name="connsiteX8" fmla="*/ 25400 w 127000"/>
                <a:gd name="connsiteY8" fmla="*/ 4318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 h="431800">
                  <a:moveTo>
                    <a:pt x="114300" y="0"/>
                  </a:moveTo>
                  <a:cubicBezTo>
                    <a:pt x="88900" y="4233"/>
                    <a:pt x="61132" y="1184"/>
                    <a:pt x="38100" y="12700"/>
                  </a:cubicBezTo>
                  <a:cubicBezTo>
                    <a:pt x="18405" y="22548"/>
                    <a:pt x="6011" y="70868"/>
                    <a:pt x="0" y="88900"/>
                  </a:cubicBezTo>
                  <a:cubicBezTo>
                    <a:pt x="4233" y="114300"/>
                    <a:pt x="2242" y="141569"/>
                    <a:pt x="12700" y="165100"/>
                  </a:cubicBezTo>
                  <a:cubicBezTo>
                    <a:pt x="19994" y="181513"/>
                    <a:pt x="37376" y="191268"/>
                    <a:pt x="50800" y="203200"/>
                  </a:cubicBezTo>
                  <a:cubicBezTo>
                    <a:pt x="75512" y="225166"/>
                    <a:pt x="101600" y="245533"/>
                    <a:pt x="127000" y="266700"/>
                  </a:cubicBezTo>
                  <a:cubicBezTo>
                    <a:pt x="122767" y="292100"/>
                    <a:pt x="131257" y="323521"/>
                    <a:pt x="114300" y="342900"/>
                  </a:cubicBezTo>
                  <a:cubicBezTo>
                    <a:pt x="96669" y="363049"/>
                    <a:pt x="38100" y="368300"/>
                    <a:pt x="38100" y="368300"/>
                  </a:cubicBezTo>
                  <a:cubicBezTo>
                    <a:pt x="22723" y="414432"/>
                    <a:pt x="25400" y="393013"/>
                    <a:pt x="25400" y="431800"/>
                  </a:cubicBezTo>
                </a:path>
              </a:pathLst>
            </a:custGeom>
            <a:noFill/>
            <a:ln w="9525">
              <a:solidFill>
                <a:srgbClr val="C0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88904517-351E-4F1C-BBD3-17188AD83D86}"/>
                </a:ext>
              </a:extLst>
            </p:cNvPr>
            <p:cNvSpPr/>
            <p:nvPr/>
          </p:nvSpPr>
          <p:spPr>
            <a:xfrm>
              <a:off x="5740695" y="4594316"/>
              <a:ext cx="127000" cy="230088"/>
            </a:xfrm>
            <a:custGeom>
              <a:avLst/>
              <a:gdLst>
                <a:gd name="connsiteX0" fmla="*/ 114300 w 127000"/>
                <a:gd name="connsiteY0" fmla="*/ 0 h 431800"/>
                <a:gd name="connsiteX1" fmla="*/ 38100 w 127000"/>
                <a:gd name="connsiteY1" fmla="*/ 12700 h 431800"/>
                <a:gd name="connsiteX2" fmla="*/ 0 w 127000"/>
                <a:gd name="connsiteY2" fmla="*/ 88900 h 431800"/>
                <a:gd name="connsiteX3" fmla="*/ 12700 w 127000"/>
                <a:gd name="connsiteY3" fmla="*/ 165100 h 431800"/>
                <a:gd name="connsiteX4" fmla="*/ 50800 w 127000"/>
                <a:gd name="connsiteY4" fmla="*/ 203200 h 431800"/>
                <a:gd name="connsiteX5" fmla="*/ 127000 w 127000"/>
                <a:gd name="connsiteY5" fmla="*/ 266700 h 431800"/>
                <a:gd name="connsiteX6" fmla="*/ 114300 w 127000"/>
                <a:gd name="connsiteY6" fmla="*/ 342900 h 431800"/>
                <a:gd name="connsiteX7" fmla="*/ 38100 w 127000"/>
                <a:gd name="connsiteY7" fmla="*/ 368300 h 431800"/>
                <a:gd name="connsiteX8" fmla="*/ 25400 w 127000"/>
                <a:gd name="connsiteY8" fmla="*/ 4318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 h="431800">
                  <a:moveTo>
                    <a:pt x="114300" y="0"/>
                  </a:moveTo>
                  <a:cubicBezTo>
                    <a:pt x="88900" y="4233"/>
                    <a:pt x="61132" y="1184"/>
                    <a:pt x="38100" y="12700"/>
                  </a:cubicBezTo>
                  <a:cubicBezTo>
                    <a:pt x="18405" y="22548"/>
                    <a:pt x="6011" y="70868"/>
                    <a:pt x="0" y="88900"/>
                  </a:cubicBezTo>
                  <a:cubicBezTo>
                    <a:pt x="4233" y="114300"/>
                    <a:pt x="2242" y="141569"/>
                    <a:pt x="12700" y="165100"/>
                  </a:cubicBezTo>
                  <a:cubicBezTo>
                    <a:pt x="19994" y="181513"/>
                    <a:pt x="37376" y="191268"/>
                    <a:pt x="50800" y="203200"/>
                  </a:cubicBezTo>
                  <a:cubicBezTo>
                    <a:pt x="75512" y="225166"/>
                    <a:pt x="101600" y="245533"/>
                    <a:pt x="127000" y="266700"/>
                  </a:cubicBezTo>
                  <a:cubicBezTo>
                    <a:pt x="122767" y="292100"/>
                    <a:pt x="131257" y="323521"/>
                    <a:pt x="114300" y="342900"/>
                  </a:cubicBezTo>
                  <a:cubicBezTo>
                    <a:pt x="96669" y="363049"/>
                    <a:pt x="38100" y="368300"/>
                    <a:pt x="38100" y="368300"/>
                  </a:cubicBezTo>
                  <a:cubicBezTo>
                    <a:pt x="22723" y="414432"/>
                    <a:pt x="25400" y="393013"/>
                    <a:pt x="25400" y="431800"/>
                  </a:cubicBezTo>
                </a:path>
              </a:pathLst>
            </a:custGeom>
            <a:noFill/>
            <a:ln w="9525">
              <a:solidFill>
                <a:srgbClr val="C0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89844E47-2628-404D-AAA7-C42DD2B8DC6A}"/>
                </a:ext>
              </a:extLst>
            </p:cNvPr>
            <p:cNvSpPr/>
            <p:nvPr/>
          </p:nvSpPr>
          <p:spPr>
            <a:xfrm flipH="1">
              <a:off x="6137570" y="4584928"/>
              <a:ext cx="127000" cy="230088"/>
            </a:xfrm>
            <a:custGeom>
              <a:avLst/>
              <a:gdLst>
                <a:gd name="connsiteX0" fmla="*/ 114300 w 127000"/>
                <a:gd name="connsiteY0" fmla="*/ 0 h 431800"/>
                <a:gd name="connsiteX1" fmla="*/ 38100 w 127000"/>
                <a:gd name="connsiteY1" fmla="*/ 12700 h 431800"/>
                <a:gd name="connsiteX2" fmla="*/ 0 w 127000"/>
                <a:gd name="connsiteY2" fmla="*/ 88900 h 431800"/>
                <a:gd name="connsiteX3" fmla="*/ 12700 w 127000"/>
                <a:gd name="connsiteY3" fmla="*/ 165100 h 431800"/>
                <a:gd name="connsiteX4" fmla="*/ 50800 w 127000"/>
                <a:gd name="connsiteY4" fmla="*/ 203200 h 431800"/>
                <a:gd name="connsiteX5" fmla="*/ 127000 w 127000"/>
                <a:gd name="connsiteY5" fmla="*/ 266700 h 431800"/>
                <a:gd name="connsiteX6" fmla="*/ 114300 w 127000"/>
                <a:gd name="connsiteY6" fmla="*/ 342900 h 431800"/>
                <a:gd name="connsiteX7" fmla="*/ 38100 w 127000"/>
                <a:gd name="connsiteY7" fmla="*/ 368300 h 431800"/>
                <a:gd name="connsiteX8" fmla="*/ 25400 w 127000"/>
                <a:gd name="connsiteY8" fmla="*/ 4318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 h="431800">
                  <a:moveTo>
                    <a:pt x="114300" y="0"/>
                  </a:moveTo>
                  <a:cubicBezTo>
                    <a:pt x="88900" y="4233"/>
                    <a:pt x="61132" y="1184"/>
                    <a:pt x="38100" y="12700"/>
                  </a:cubicBezTo>
                  <a:cubicBezTo>
                    <a:pt x="18405" y="22548"/>
                    <a:pt x="6011" y="70868"/>
                    <a:pt x="0" y="88900"/>
                  </a:cubicBezTo>
                  <a:cubicBezTo>
                    <a:pt x="4233" y="114300"/>
                    <a:pt x="2242" y="141569"/>
                    <a:pt x="12700" y="165100"/>
                  </a:cubicBezTo>
                  <a:cubicBezTo>
                    <a:pt x="19994" y="181513"/>
                    <a:pt x="37376" y="191268"/>
                    <a:pt x="50800" y="203200"/>
                  </a:cubicBezTo>
                  <a:cubicBezTo>
                    <a:pt x="75512" y="225166"/>
                    <a:pt x="101600" y="245533"/>
                    <a:pt x="127000" y="266700"/>
                  </a:cubicBezTo>
                  <a:cubicBezTo>
                    <a:pt x="122767" y="292100"/>
                    <a:pt x="131257" y="323521"/>
                    <a:pt x="114300" y="342900"/>
                  </a:cubicBezTo>
                  <a:cubicBezTo>
                    <a:pt x="96669" y="363049"/>
                    <a:pt x="38100" y="368300"/>
                    <a:pt x="38100" y="368300"/>
                  </a:cubicBezTo>
                  <a:cubicBezTo>
                    <a:pt x="22723" y="414432"/>
                    <a:pt x="25400" y="393013"/>
                    <a:pt x="25400" y="431800"/>
                  </a:cubicBezTo>
                </a:path>
              </a:pathLst>
            </a:custGeom>
            <a:noFill/>
            <a:ln w="9525">
              <a:solidFill>
                <a:srgbClr val="C0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00DB790C-C263-4A71-8610-C7ADD147AC14}"/>
                </a:ext>
              </a:extLst>
            </p:cNvPr>
            <p:cNvSpPr/>
            <p:nvPr/>
          </p:nvSpPr>
          <p:spPr>
            <a:xfrm rot="20288585">
              <a:off x="5197139" y="4624979"/>
              <a:ext cx="127000" cy="230088"/>
            </a:xfrm>
            <a:custGeom>
              <a:avLst/>
              <a:gdLst>
                <a:gd name="connsiteX0" fmla="*/ 114300 w 127000"/>
                <a:gd name="connsiteY0" fmla="*/ 0 h 431800"/>
                <a:gd name="connsiteX1" fmla="*/ 38100 w 127000"/>
                <a:gd name="connsiteY1" fmla="*/ 12700 h 431800"/>
                <a:gd name="connsiteX2" fmla="*/ 0 w 127000"/>
                <a:gd name="connsiteY2" fmla="*/ 88900 h 431800"/>
                <a:gd name="connsiteX3" fmla="*/ 12700 w 127000"/>
                <a:gd name="connsiteY3" fmla="*/ 165100 h 431800"/>
                <a:gd name="connsiteX4" fmla="*/ 50800 w 127000"/>
                <a:gd name="connsiteY4" fmla="*/ 203200 h 431800"/>
                <a:gd name="connsiteX5" fmla="*/ 127000 w 127000"/>
                <a:gd name="connsiteY5" fmla="*/ 266700 h 431800"/>
                <a:gd name="connsiteX6" fmla="*/ 114300 w 127000"/>
                <a:gd name="connsiteY6" fmla="*/ 342900 h 431800"/>
                <a:gd name="connsiteX7" fmla="*/ 38100 w 127000"/>
                <a:gd name="connsiteY7" fmla="*/ 368300 h 431800"/>
                <a:gd name="connsiteX8" fmla="*/ 25400 w 127000"/>
                <a:gd name="connsiteY8" fmla="*/ 4318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 h="431800">
                  <a:moveTo>
                    <a:pt x="114300" y="0"/>
                  </a:moveTo>
                  <a:cubicBezTo>
                    <a:pt x="88900" y="4233"/>
                    <a:pt x="61132" y="1184"/>
                    <a:pt x="38100" y="12700"/>
                  </a:cubicBezTo>
                  <a:cubicBezTo>
                    <a:pt x="18405" y="22548"/>
                    <a:pt x="6011" y="70868"/>
                    <a:pt x="0" y="88900"/>
                  </a:cubicBezTo>
                  <a:cubicBezTo>
                    <a:pt x="4233" y="114300"/>
                    <a:pt x="2242" y="141569"/>
                    <a:pt x="12700" y="165100"/>
                  </a:cubicBezTo>
                  <a:cubicBezTo>
                    <a:pt x="19994" y="181513"/>
                    <a:pt x="37376" y="191268"/>
                    <a:pt x="50800" y="203200"/>
                  </a:cubicBezTo>
                  <a:cubicBezTo>
                    <a:pt x="75512" y="225166"/>
                    <a:pt x="101600" y="245533"/>
                    <a:pt x="127000" y="266700"/>
                  </a:cubicBezTo>
                  <a:cubicBezTo>
                    <a:pt x="122767" y="292100"/>
                    <a:pt x="131257" y="323521"/>
                    <a:pt x="114300" y="342900"/>
                  </a:cubicBezTo>
                  <a:cubicBezTo>
                    <a:pt x="96669" y="363049"/>
                    <a:pt x="38100" y="368300"/>
                    <a:pt x="38100" y="368300"/>
                  </a:cubicBezTo>
                  <a:cubicBezTo>
                    <a:pt x="22723" y="414432"/>
                    <a:pt x="25400" y="393013"/>
                    <a:pt x="25400" y="431800"/>
                  </a:cubicBezTo>
                </a:path>
              </a:pathLst>
            </a:custGeom>
            <a:noFill/>
            <a:ln w="9525">
              <a:solidFill>
                <a:srgbClr val="C0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298DAD01-F5FF-45F8-AAB2-7C61DDAA036F}"/>
                </a:ext>
              </a:extLst>
            </p:cNvPr>
            <p:cNvSpPr/>
            <p:nvPr/>
          </p:nvSpPr>
          <p:spPr>
            <a:xfrm rot="2401281" flipH="1">
              <a:off x="6707700" y="4601861"/>
              <a:ext cx="127000" cy="230088"/>
            </a:xfrm>
            <a:custGeom>
              <a:avLst/>
              <a:gdLst>
                <a:gd name="connsiteX0" fmla="*/ 114300 w 127000"/>
                <a:gd name="connsiteY0" fmla="*/ 0 h 431800"/>
                <a:gd name="connsiteX1" fmla="*/ 38100 w 127000"/>
                <a:gd name="connsiteY1" fmla="*/ 12700 h 431800"/>
                <a:gd name="connsiteX2" fmla="*/ 0 w 127000"/>
                <a:gd name="connsiteY2" fmla="*/ 88900 h 431800"/>
                <a:gd name="connsiteX3" fmla="*/ 12700 w 127000"/>
                <a:gd name="connsiteY3" fmla="*/ 165100 h 431800"/>
                <a:gd name="connsiteX4" fmla="*/ 50800 w 127000"/>
                <a:gd name="connsiteY4" fmla="*/ 203200 h 431800"/>
                <a:gd name="connsiteX5" fmla="*/ 127000 w 127000"/>
                <a:gd name="connsiteY5" fmla="*/ 266700 h 431800"/>
                <a:gd name="connsiteX6" fmla="*/ 114300 w 127000"/>
                <a:gd name="connsiteY6" fmla="*/ 342900 h 431800"/>
                <a:gd name="connsiteX7" fmla="*/ 38100 w 127000"/>
                <a:gd name="connsiteY7" fmla="*/ 368300 h 431800"/>
                <a:gd name="connsiteX8" fmla="*/ 25400 w 127000"/>
                <a:gd name="connsiteY8" fmla="*/ 4318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0" h="431800">
                  <a:moveTo>
                    <a:pt x="114300" y="0"/>
                  </a:moveTo>
                  <a:cubicBezTo>
                    <a:pt x="88900" y="4233"/>
                    <a:pt x="61132" y="1184"/>
                    <a:pt x="38100" y="12700"/>
                  </a:cubicBezTo>
                  <a:cubicBezTo>
                    <a:pt x="18405" y="22548"/>
                    <a:pt x="6011" y="70868"/>
                    <a:pt x="0" y="88900"/>
                  </a:cubicBezTo>
                  <a:cubicBezTo>
                    <a:pt x="4233" y="114300"/>
                    <a:pt x="2242" y="141569"/>
                    <a:pt x="12700" y="165100"/>
                  </a:cubicBezTo>
                  <a:cubicBezTo>
                    <a:pt x="19994" y="181513"/>
                    <a:pt x="37376" y="191268"/>
                    <a:pt x="50800" y="203200"/>
                  </a:cubicBezTo>
                  <a:cubicBezTo>
                    <a:pt x="75512" y="225166"/>
                    <a:pt x="101600" y="245533"/>
                    <a:pt x="127000" y="266700"/>
                  </a:cubicBezTo>
                  <a:cubicBezTo>
                    <a:pt x="122767" y="292100"/>
                    <a:pt x="131257" y="323521"/>
                    <a:pt x="114300" y="342900"/>
                  </a:cubicBezTo>
                  <a:cubicBezTo>
                    <a:pt x="96669" y="363049"/>
                    <a:pt x="38100" y="368300"/>
                    <a:pt x="38100" y="368300"/>
                  </a:cubicBezTo>
                  <a:cubicBezTo>
                    <a:pt x="22723" y="414432"/>
                    <a:pt x="25400" y="393013"/>
                    <a:pt x="25400" y="431800"/>
                  </a:cubicBezTo>
                </a:path>
              </a:pathLst>
            </a:custGeom>
            <a:noFill/>
            <a:ln w="9525">
              <a:solidFill>
                <a:srgbClr val="C0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9E50939F-743A-4D57-91EF-69A2669B7E96}"/>
                </a:ext>
              </a:extLst>
            </p:cNvPr>
            <p:cNvCxnSpPr>
              <a:cxnSpLocks/>
            </p:cNvCxnSpPr>
            <p:nvPr/>
          </p:nvCxnSpPr>
          <p:spPr>
            <a:xfrm>
              <a:off x="4061286" y="4756065"/>
              <a:ext cx="818147" cy="0"/>
            </a:xfrm>
            <a:prstGeom prst="straightConnector1">
              <a:avLst/>
            </a:prstGeom>
            <a:ln w="50800">
              <a:solidFill>
                <a:schemeClr val="tx1">
                  <a:lumMod val="85000"/>
                  <a:lumOff val="15000"/>
                </a:schemeClr>
              </a:solidFill>
              <a:headEnd type="none"/>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5673D40-11F6-4FE5-8C6B-889218286DB8}"/>
                </a:ext>
              </a:extLst>
            </p:cNvPr>
            <p:cNvCxnSpPr>
              <a:cxnSpLocks/>
            </p:cNvCxnSpPr>
            <p:nvPr/>
          </p:nvCxnSpPr>
          <p:spPr>
            <a:xfrm flipH="1" flipV="1">
              <a:off x="4029202" y="5012086"/>
              <a:ext cx="818147" cy="0"/>
            </a:xfrm>
            <a:prstGeom prst="straightConnector1">
              <a:avLst/>
            </a:prstGeom>
            <a:ln w="50800">
              <a:solidFill>
                <a:schemeClr val="tx1">
                  <a:lumMod val="85000"/>
                  <a:lumOff val="15000"/>
                </a:schemeClr>
              </a:solidFill>
              <a:headEnd type="none"/>
              <a:tailEnd type="triangle" w="med" len="med"/>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2DEA865-0E45-4E82-9B4C-A713CFE78C81}"/>
                </a:ext>
              </a:extLst>
            </p:cNvPr>
            <p:cNvSpPr txBox="1"/>
            <p:nvPr/>
          </p:nvSpPr>
          <p:spPr>
            <a:xfrm>
              <a:off x="3956512" y="4220674"/>
              <a:ext cx="1049461" cy="369332"/>
            </a:xfrm>
            <a:prstGeom prst="rect">
              <a:avLst/>
            </a:prstGeom>
            <a:noFill/>
          </p:spPr>
          <p:txBody>
            <a:bodyPr wrap="square" rtlCol="0">
              <a:spAutoFit/>
            </a:bodyPr>
            <a:lstStyle/>
            <a:p>
              <a:pPr algn="ctr"/>
              <a:r>
                <a:rPr lang="en-US" dirty="0"/>
                <a:t>humidity</a:t>
              </a:r>
            </a:p>
          </p:txBody>
        </p:sp>
        <p:sp>
          <p:nvSpPr>
            <p:cNvPr id="56" name="TextBox 55">
              <a:extLst>
                <a:ext uri="{FF2B5EF4-FFF2-40B4-BE49-F238E27FC236}">
                  <a16:creationId xmlns:a16="http://schemas.microsoft.com/office/drawing/2014/main" id="{1DCF0B67-F619-43F7-97FE-9438C8192061}"/>
                </a:ext>
              </a:extLst>
            </p:cNvPr>
            <p:cNvSpPr txBox="1"/>
            <p:nvPr/>
          </p:nvSpPr>
          <p:spPr>
            <a:xfrm>
              <a:off x="3956512" y="5192163"/>
              <a:ext cx="1049461" cy="369332"/>
            </a:xfrm>
            <a:prstGeom prst="rect">
              <a:avLst/>
            </a:prstGeom>
            <a:noFill/>
          </p:spPr>
          <p:txBody>
            <a:bodyPr wrap="square" rtlCol="0">
              <a:spAutoFit/>
            </a:bodyPr>
            <a:lstStyle/>
            <a:p>
              <a:pPr algn="ctr"/>
              <a:r>
                <a:rPr lang="en-US" dirty="0"/>
                <a:t>heating</a:t>
              </a:r>
            </a:p>
          </p:txBody>
        </p:sp>
        <p:cxnSp>
          <p:nvCxnSpPr>
            <p:cNvPr id="72" name="Straight Arrow Connector 71">
              <a:extLst>
                <a:ext uri="{FF2B5EF4-FFF2-40B4-BE49-F238E27FC236}">
                  <a16:creationId xmlns:a16="http://schemas.microsoft.com/office/drawing/2014/main" id="{4083B345-967F-49FC-A953-608B25FC47DB}"/>
                </a:ext>
              </a:extLst>
            </p:cNvPr>
            <p:cNvCxnSpPr>
              <a:cxnSpLocks/>
              <a:endCxn id="23" idx="5"/>
            </p:cNvCxnSpPr>
            <p:nvPr/>
          </p:nvCxnSpPr>
          <p:spPr>
            <a:xfrm>
              <a:off x="2936460" y="4489380"/>
              <a:ext cx="324331" cy="151443"/>
            </a:xfrm>
            <a:prstGeom prst="straightConnector1">
              <a:avLst/>
            </a:prstGeom>
            <a:ln>
              <a:solidFill>
                <a:srgbClr val="C00000">
                  <a:alpha val="50196"/>
                </a:srgbClr>
              </a:solidFill>
              <a:prstDash val="sysDot"/>
              <a:tailEnd type="stealth"/>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582C425-C036-43A5-A05A-446CEFA80A43}"/>
                </a:ext>
              </a:extLst>
            </p:cNvPr>
            <p:cNvCxnSpPr>
              <a:cxnSpLocks/>
            </p:cNvCxnSpPr>
            <p:nvPr/>
          </p:nvCxnSpPr>
          <p:spPr>
            <a:xfrm>
              <a:off x="2933790" y="4502820"/>
              <a:ext cx="137258" cy="192267"/>
            </a:xfrm>
            <a:prstGeom prst="straightConnector1">
              <a:avLst/>
            </a:prstGeom>
            <a:ln>
              <a:solidFill>
                <a:srgbClr val="C00000">
                  <a:alpha val="50196"/>
                </a:srgbClr>
              </a:solidFill>
              <a:prstDash val="sysDot"/>
              <a:tailEnd type="stealth"/>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8AF2086-3773-4F17-AB4F-B4520B816454}"/>
                </a:ext>
              </a:extLst>
            </p:cNvPr>
            <p:cNvCxnSpPr>
              <a:cxnSpLocks/>
            </p:cNvCxnSpPr>
            <p:nvPr/>
          </p:nvCxnSpPr>
          <p:spPr>
            <a:xfrm flipH="1">
              <a:off x="2825780" y="4515926"/>
              <a:ext cx="93290" cy="145956"/>
            </a:xfrm>
            <a:prstGeom prst="straightConnector1">
              <a:avLst/>
            </a:prstGeom>
            <a:ln>
              <a:solidFill>
                <a:srgbClr val="C00000">
                  <a:alpha val="50196"/>
                </a:srgbClr>
              </a:solidFill>
              <a:prstDash val="sysDot"/>
              <a:tailEnd type="stealth"/>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8F8A4DE0-3F40-499C-92D1-C8EC25B6F9CA}"/>
                </a:ext>
              </a:extLst>
            </p:cNvPr>
            <p:cNvCxnSpPr>
              <a:cxnSpLocks/>
              <a:endCxn id="22" idx="3"/>
            </p:cNvCxnSpPr>
            <p:nvPr/>
          </p:nvCxnSpPr>
          <p:spPr>
            <a:xfrm flipH="1">
              <a:off x="2584470" y="4505396"/>
              <a:ext cx="336044" cy="135427"/>
            </a:xfrm>
            <a:prstGeom prst="straightConnector1">
              <a:avLst/>
            </a:prstGeom>
            <a:ln>
              <a:solidFill>
                <a:srgbClr val="C00000">
                  <a:alpha val="50196"/>
                </a:srgbClr>
              </a:solidFill>
              <a:prstDash val="sysDot"/>
              <a:tailEnd type="stealth"/>
            </a:ln>
          </p:spPr>
          <p:style>
            <a:lnRef idx="2">
              <a:schemeClr val="accent1"/>
            </a:lnRef>
            <a:fillRef idx="0">
              <a:schemeClr val="accent1"/>
            </a:fillRef>
            <a:effectRef idx="1">
              <a:schemeClr val="accent1"/>
            </a:effectRef>
            <a:fontRef idx="minor">
              <a:schemeClr val="tx1"/>
            </a:fontRef>
          </p:style>
        </p:cxnSp>
      </p:grpSp>
      <p:sp>
        <p:nvSpPr>
          <p:cNvPr id="100" name="TextBox 99">
            <a:extLst>
              <a:ext uri="{FF2B5EF4-FFF2-40B4-BE49-F238E27FC236}">
                <a16:creationId xmlns:a16="http://schemas.microsoft.com/office/drawing/2014/main" id="{62BFE155-D196-42B6-857D-80D7402A6CF4}"/>
              </a:ext>
            </a:extLst>
          </p:cNvPr>
          <p:cNvSpPr txBox="1"/>
          <p:nvPr/>
        </p:nvSpPr>
        <p:spPr>
          <a:xfrm>
            <a:off x="453252" y="5199169"/>
            <a:ext cx="2463800" cy="369332"/>
          </a:xfrm>
          <a:prstGeom prst="rect">
            <a:avLst/>
          </a:prstGeom>
          <a:noFill/>
        </p:spPr>
        <p:txBody>
          <a:bodyPr wrap="square" rtlCol="0">
            <a:spAutoFit/>
          </a:bodyPr>
          <a:lstStyle/>
          <a:p>
            <a:r>
              <a:rPr lang="en-US" dirty="0">
                <a:solidFill>
                  <a:srgbClr val="8E0000"/>
                </a:solidFill>
              </a:rPr>
              <a:t>Change in humidity</a:t>
            </a:r>
          </a:p>
        </p:txBody>
      </p:sp>
      <p:sp>
        <p:nvSpPr>
          <p:cNvPr id="101" name="TextBox 100">
            <a:extLst>
              <a:ext uri="{FF2B5EF4-FFF2-40B4-BE49-F238E27FC236}">
                <a16:creationId xmlns:a16="http://schemas.microsoft.com/office/drawing/2014/main" id="{79B9411A-CDF8-4360-AE63-DDD09B907BE5}"/>
              </a:ext>
            </a:extLst>
          </p:cNvPr>
          <p:cNvSpPr txBox="1"/>
          <p:nvPr/>
        </p:nvSpPr>
        <p:spPr>
          <a:xfrm>
            <a:off x="2575800" y="5211221"/>
            <a:ext cx="3246223" cy="369332"/>
          </a:xfrm>
          <a:prstGeom prst="rect">
            <a:avLst/>
          </a:prstGeom>
          <a:noFill/>
        </p:spPr>
        <p:txBody>
          <a:bodyPr wrap="square" rtlCol="0">
            <a:spAutoFit/>
          </a:bodyPr>
          <a:lstStyle/>
          <a:p>
            <a:pPr marL="342900" indent="-279400">
              <a:buFont typeface="Wingdings" panose="05000000000000000000" pitchFamily="2" charset="2"/>
              <a:buChar char="à"/>
            </a:pPr>
            <a:r>
              <a:rPr lang="en-US" dirty="0"/>
              <a:t> Wrinkles flatten</a:t>
            </a:r>
          </a:p>
        </p:txBody>
      </p:sp>
      <p:sp>
        <p:nvSpPr>
          <p:cNvPr id="102" name="Rectangle 101">
            <a:extLst>
              <a:ext uri="{FF2B5EF4-FFF2-40B4-BE49-F238E27FC236}">
                <a16:creationId xmlns:a16="http://schemas.microsoft.com/office/drawing/2014/main" id="{0740FFFA-3214-4C3E-A6A7-B5CDFBC53D11}"/>
              </a:ext>
            </a:extLst>
          </p:cNvPr>
          <p:cNvSpPr/>
          <p:nvPr/>
        </p:nvSpPr>
        <p:spPr>
          <a:xfrm>
            <a:off x="4683755" y="5219902"/>
            <a:ext cx="4125232" cy="369332"/>
          </a:xfrm>
          <a:prstGeom prst="rect">
            <a:avLst/>
          </a:prstGeom>
        </p:spPr>
        <p:txBody>
          <a:bodyPr wrap="none">
            <a:spAutoFit/>
          </a:bodyPr>
          <a:lstStyle/>
          <a:p>
            <a:pPr marL="342900" indent="-279400">
              <a:buFont typeface="Wingdings" panose="05000000000000000000" pitchFamily="2" charset="2"/>
              <a:buChar char="à"/>
            </a:pPr>
            <a:r>
              <a:rPr lang="en-US" dirty="0"/>
              <a:t> Less light scattered, more transmitted</a:t>
            </a:r>
          </a:p>
        </p:txBody>
      </p:sp>
      <p:sp>
        <p:nvSpPr>
          <p:cNvPr id="103" name="Rectangle 102">
            <a:extLst>
              <a:ext uri="{FF2B5EF4-FFF2-40B4-BE49-F238E27FC236}">
                <a16:creationId xmlns:a16="http://schemas.microsoft.com/office/drawing/2014/main" id="{E2B2442A-2EEC-44EF-BE86-DBD132CB72F9}"/>
              </a:ext>
            </a:extLst>
          </p:cNvPr>
          <p:cNvSpPr/>
          <p:nvPr/>
        </p:nvSpPr>
        <p:spPr>
          <a:xfrm>
            <a:off x="5175292" y="5703871"/>
            <a:ext cx="3420700" cy="646331"/>
          </a:xfrm>
          <a:prstGeom prst="rect">
            <a:avLst/>
          </a:prstGeom>
        </p:spPr>
        <p:txBody>
          <a:bodyPr wrap="square">
            <a:spAutoFit/>
          </a:bodyPr>
          <a:lstStyle/>
          <a:p>
            <a:pPr algn="ctr"/>
            <a:r>
              <a:rPr lang="en-US" dirty="0"/>
              <a:t>Light-induced heating in  plasmonic NP array</a:t>
            </a:r>
          </a:p>
        </p:txBody>
      </p:sp>
      <p:sp>
        <p:nvSpPr>
          <p:cNvPr id="104" name="Rectangle 103">
            <a:extLst>
              <a:ext uri="{FF2B5EF4-FFF2-40B4-BE49-F238E27FC236}">
                <a16:creationId xmlns:a16="http://schemas.microsoft.com/office/drawing/2014/main" id="{6D315B13-DEE4-4C9A-A191-41BB5FB6D1A2}"/>
              </a:ext>
            </a:extLst>
          </p:cNvPr>
          <p:cNvSpPr/>
          <p:nvPr/>
        </p:nvSpPr>
        <p:spPr>
          <a:xfrm>
            <a:off x="1097624" y="5691171"/>
            <a:ext cx="4572000" cy="646331"/>
          </a:xfrm>
          <a:prstGeom prst="rect">
            <a:avLst/>
          </a:prstGeom>
        </p:spPr>
        <p:txBody>
          <a:bodyPr wrap="square">
            <a:spAutoFit/>
          </a:bodyPr>
          <a:lstStyle/>
          <a:p>
            <a:pPr algn="ctr"/>
            <a:r>
              <a:rPr lang="en-US" dirty="0"/>
              <a:t>Heated environment and heat-induced  </a:t>
            </a:r>
            <a:r>
              <a:rPr lang="en-US" dirty="0">
                <a:sym typeface="Wingdings" panose="05000000000000000000" pitchFamily="2" charset="2"/>
              </a:rPr>
              <a:t> </a:t>
            </a:r>
            <a:r>
              <a:rPr lang="en-US" dirty="0"/>
              <a:t>    </a:t>
            </a:r>
          </a:p>
          <a:p>
            <a:r>
              <a:rPr lang="en-US" dirty="0"/>
              <a:t>        wrinkling and less light transmitted</a:t>
            </a:r>
          </a:p>
        </p:txBody>
      </p:sp>
      <p:sp>
        <p:nvSpPr>
          <p:cNvPr id="105" name="Rectangle 104">
            <a:extLst>
              <a:ext uri="{FF2B5EF4-FFF2-40B4-BE49-F238E27FC236}">
                <a16:creationId xmlns:a16="http://schemas.microsoft.com/office/drawing/2014/main" id="{E42AE4F0-6FED-4403-BA0A-97DFEC099C37}"/>
              </a:ext>
            </a:extLst>
          </p:cNvPr>
          <p:cNvSpPr/>
          <p:nvPr/>
        </p:nvSpPr>
        <p:spPr>
          <a:xfrm rot="2445830">
            <a:off x="776606" y="5597877"/>
            <a:ext cx="463588" cy="369332"/>
          </a:xfrm>
          <a:prstGeom prst="rect">
            <a:avLst/>
          </a:prstGeom>
        </p:spPr>
        <p:txBody>
          <a:bodyPr wrap="none">
            <a:spAutoFit/>
          </a:bodyPr>
          <a:lstStyle/>
          <a:p>
            <a:r>
              <a:rPr lang="en-US" dirty="0">
                <a:sym typeface="Wingdings" panose="05000000000000000000" pitchFamily="2" charset="2"/>
              </a:rPr>
              <a:t></a:t>
            </a:r>
            <a:r>
              <a:rPr lang="en-US" dirty="0"/>
              <a:t> </a:t>
            </a:r>
          </a:p>
        </p:txBody>
      </p:sp>
      <p:sp>
        <p:nvSpPr>
          <p:cNvPr id="106" name="Rectangle 105">
            <a:extLst>
              <a:ext uri="{FF2B5EF4-FFF2-40B4-BE49-F238E27FC236}">
                <a16:creationId xmlns:a16="http://schemas.microsoft.com/office/drawing/2014/main" id="{1DCEC689-B6D0-4085-9B5E-7068260DD1FD}"/>
              </a:ext>
            </a:extLst>
          </p:cNvPr>
          <p:cNvSpPr/>
          <p:nvPr/>
        </p:nvSpPr>
        <p:spPr>
          <a:xfrm rot="19154170" flipH="1">
            <a:off x="8028434" y="5597877"/>
            <a:ext cx="463588" cy="369332"/>
          </a:xfrm>
          <a:prstGeom prst="rect">
            <a:avLst/>
          </a:prstGeom>
        </p:spPr>
        <p:txBody>
          <a:bodyPr wrap="none">
            <a:spAutoFit/>
          </a:bodyPr>
          <a:lstStyle/>
          <a:p>
            <a:r>
              <a:rPr lang="en-US" dirty="0">
                <a:sym typeface="Wingdings" panose="05000000000000000000" pitchFamily="2" charset="2"/>
              </a:rPr>
              <a:t></a:t>
            </a:r>
            <a:r>
              <a:rPr lang="en-US" dirty="0"/>
              <a:t> </a:t>
            </a:r>
          </a:p>
        </p:txBody>
      </p:sp>
      <p:pic>
        <p:nvPicPr>
          <p:cNvPr id="50" name="图片 3">
            <a:extLst>
              <a:ext uri="{FF2B5EF4-FFF2-40B4-BE49-F238E27FC236}">
                <a16:creationId xmlns:a16="http://schemas.microsoft.com/office/drawing/2014/main" id="{B3F25D37-7A98-4087-82B2-75176B98BEE3}"/>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52" name="Slide Number Placeholder 3">
            <a:extLst>
              <a:ext uri="{FF2B5EF4-FFF2-40B4-BE49-F238E27FC236}">
                <a16:creationId xmlns:a16="http://schemas.microsoft.com/office/drawing/2014/main" id="{EE12A36F-BF49-480B-816F-C3054B3A18FE}"/>
              </a:ext>
            </a:extLst>
          </p:cNvPr>
          <p:cNvSpPr>
            <a:spLocks noGrp="1"/>
          </p:cNvSpPr>
          <p:nvPr>
            <p:ph type="sldNum" sz="quarter" idx="12"/>
          </p:nvPr>
        </p:nvSpPr>
        <p:spPr>
          <a:xfrm>
            <a:off x="8153400" y="6429251"/>
            <a:ext cx="533400" cy="307777"/>
          </a:xfrm>
        </p:spPr>
        <p:txBody>
          <a:bodyPr/>
          <a:lstStyle/>
          <a:p>
            <a:r>
              <a:rPr lang="en-US" dirty="0"/>
              <a:t>5</a:t>
            </a:r>
          </a:p>
        </p:txBody>
      </p:sp>
    </p:spTree>
    <p:extLst>
      <p:ext uri="{BB962C8B-B14F-4D97-AF65-F5344CB8AC3E}">
        <p14:creationId xmlns:p14="http://schemas.microsoft.com/office/powerpoint/2010/main" val="98306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4" grpId="0"/>
      <p:bldP spid="105" grpId="0"/>
      <p:bldP spid="1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061178-7B1C-4231-9193-A5A49E76D569}"/>
              </a:ext>
            </a:extLst>
          </p:cNvPr>
          <p:cNvSpPr txBox="1">
            <a:spLocks/>
          </p:cNvSpPr>
          <p:nvPr/>
        </p:nvSpPr>
        <p:spPr>
          <a:xfrm>
            <a:off x="0" y="3359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Systematic Study of the Multi-Component System</a:t>
            </a:r>
          </a:p>
        </p:txBody>
      </p:sp>
      <p:pic>
        <p:nvPicPr>
          <p:cNvPr id="27" name="Picture 26">
            <a:extLst>
              <a:ext uri="{FF2B5EF4-FFF2-40B4-BE49-F238E27FC236}">
                <a16:creationId xmlns:a16="http://schemas.microsoft.com/office/drawing/2014/main" id="{1CE2E2EF-A7FE-4802-8A12-6FCAD500E20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58677" y="2665671"/>
            <a:ext cx="1537938" cy="1564880"/>
          </a:xfrm>
          <a:prstGeom prst="rect">
            <a:avLst/>
          </a:prstGeom>
        </p:spPr>
      </p:pic>
      <p:pic>
        <p:nvPicPr>
          <p:cNvPr id="28" name="Picture 27">
            <a:extLst>
              <a:ext uri="{FF2B5EF4-FFF2-40B4-BE49-F238E27FC236}">
                <a16:creationId xmlns:a16="http://schemas.microsoft.com/office/drawing/2014/main" id="{E1AFAA52-EA63-45FD-B0A0-341B7E7B1AB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06038" y="2640101"/>
            <a:ext cx="4504040" cy="1609437"/>
          </a:xfrm>
          <a:prstGeom prst="rect">
            <a:avLst/>
          </a:prstGeom>
        </p:spPr>
      </p:pic>
      <p:pic>
        <p:nvPicPr>
          <p:cNvPr id="29" name="Picture 28">
            <a:extLst>
              <a:ext uri="{FF2B5EF4-FFF2-40B4-BE49-F238E27FC236}">
                <a16:creationId xmlns:a16="http://schemas.microsoft.com/office/drawing/2014/main" id="{DAE91AB5-A744-4FE0-B5EE-A2D63553D9B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63203" y="2539349"/>
            <a:ext cx="912988" cy="1751558"/>
          </a:xfrm>
          <a:prstGeom prst="rect">
            <a:avLst/>
          </a:prstGeom>
        </p:spPr>
      </p:pic>
      <p:sp>
        <p:nvSpPr>
          <p:cNvPr id="30" name="Cross 29">
            <a:extLst>
              <a:ext uri="{FF2B5EF4-FFF2-40B4-BE49-F238E27FC236}">
                <a16:creationId xmlns:a16="http://schemas.microsoft.com/office/drawing/2014/main" id="{36F0988D-10D3-4DE6-BCBE-F920CE448593}"/>
              </a:ext>
            </a:extLst>
          </p:cNvPr>
          <p:cNvSpPr/>
          <p:nvPr/>
        </p:nvSpPr>
        <p:spPr>
          <a:xfrm>
            <a:off x="1428760" y="3291086"/>
            <a:ext cx="374569" cy="372139"/>
          </a:xfrm>
          <a:prstGeom prst="plus">
            <a:avLst>
              <a:gd name="adj" fmla="val 42543"/>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Cross 30">
            <a:extLst>
              <a:ext uri="{FF2B5EF4-FFF2-40B4-BE49-F238E27FC236}">
                <a16:creationId xmlns:a16="http://schemas.microsoft.com/office/drawing/2014/main" id="{D995C8EC-01D5-4D04-9354-A3951207BC36}"/>
              </a:ext>
            </a:extLst>
          </p:cNvPr>
          <p:cNvSpPr/>
          <p:nvPr/>
        </p:nvSpPr>
        <p:spPr>
          <a:xfrm>
            <a:off x="6675365" y="3286359"/>
            <a:ext cx="374569" cy="372139"/>
          </a:xfrm>
          <a:prstGeom prst="plus">
            <a:avLst>
              <a:gd name="adj" fmla="val 42543"/>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DE9FE5BE-60FC-4EAB-8EA4-AD1490F40F07}"/>
              </a:ext>
            </a:extLst>
          </p:cNvPr>
          <p:cNvSpPr txBox="1"/>
          <p:nvPr/>
        </p:nvSpPr>
        <p:spPr>
          <a:xfrm>
            <a:off x="131735" y="4385088"/>
            <a:ext cx="2123131" cy="1815882"/>
          </a:xfrm>
          <a:prstGeom prst="rect">
            <a:avLst/>
          </a:prstGeom>
          <a:noFill/>
        </p:spPr>
        <p:txBody>
          <a:bodyPr wrap="square" rtlCol="0">
            <a:spAutoFit/>
          </a:bodyPr>
          <a:lstStyle/>
          <a:p>
            <a:pPr marL="177800" indent="-177800">
              <a:buFont typeface="Arial" panose="020B0604020202020204" pitchFamily="34" charset="0"/>
              <a:buChar char="•"/>
            </a:pPr>
            <a:r>
              <a:rPr lang="en-US" sz="1600" dirty="0"/>
              <a:t>Hydrogel synthesis (PAAm chemical polymerization)</a:t>
            </a:r>
          </a:p>
          <a:p>
            <a:pPr marL="177800" indent="-177800">
              <a:buFont typeface="Arial" panose="020B0604020202020204" pitchFamily="34" charset="0"/>
              <a:buChar char="•"/>
            </a:pPr>
            <a:r>
              <a:rPr lang="en-US" sz="1600" dirty="0"/>
              <a:t>Optimization for elasticity (cross-linking density, rate of polymerization)</a:t>
            </a:r>
          </a:p>
        </p:txBody>
      </p:sp>
      <p:sp>
        <p:nvSpPr>
          <p:cNvPr id="38" name="TextBox 37">
            <a:extLst>
              <a:ext uri="{FF2B5EF4-FFF2-40B4-BE49-F238E27FC236}">
                <a16:creationId xmlns:a16="http://schemas.microsoft.com/office/drawing/2014/main" id="{CD7FCF43-5C41-4379-9DB6-788B614F2171}"/>
              </a:ext>
            </a:extLst>
          </p:cNvPr>
          <p:cNvSpPr txBox="1"/>
          <p:nvPr/>
        </p:nvSpPr>
        <p:spPr>
          <a:xfrm>
            <a:off x="2462092" y="4374455"/>
            <a:ext cx="3021336" cy="1815882"/>
          </a:xfrm>
          <a:prstGeom prst="rect">
            <a:avLst/>
          </a:prstGeom>
          <a:noFill/>
        </p:spPr>
        <p:txBody>
          <a:bodyPr wrap="square" rtlCol="0">
            <a:spAutoFit/>
          </a:bodyPr>
          <a:lstStyle/>
          <a:p>
            <a:pPr marL="177800" indent="-177800">
              <a:buFont typeface="Arial" panose="020B0604020202020204" pitchFamily="34" charset="0"/>
              <a:buChar char="•"/>
            </a:pPr>
            <a:r>
              <a:rPr lang="en-US" sz="1600" dirty="0"/>
              <a:t>Wrinkle fabrication with skin layer deposition (RIE plasma treatment)</a:t>
            </a:r>
          </a:p>
          <a:p>
            <a:pPr marL="177800" indent="-177800">
              <a:buFont typeface="Arial" panose="020B0604020202020204" pitchFamily="34" charset="0"/>
              <a:buChar char="•"/>
            </a:pPr>
            <a:r>
              <a:rPr lang="en-US" sz="1600" dirty="0"/>
              <a:t>Wrinkle wavelength as function of humidity variance</a:t>
            </a:r>
          </a:p>
          <a:p>
            <a:pPr marL="177800" indent="-177800">
              <a:buFont typeface="Arial" panose="020B0604020202020204" pitchFamily="34" charset="0"/>
              <a:buChar char="•"/>
            </a:pPr>
            <a:r>
              <a:rPr lang="en-US" sz="1600" dirty="0"/>
              <a:t>Optical transmittance as function of wrinkle wavelength</a:t>
            </a:r>
          </a:p>
        </p:txBody>
      </p:sp>
      <p:sp>
        <p:nvSpPr>
          <p:cNvPr id="41" name="TextBox 40">
            <a:extLst>
              <a:ext uri="{FF2B5EF4-FFF2-40B4-BE49-F238E27FC236}">
                <a16:creationId xmlns:a16="http://schemas.microsoft.com/office/drawing/2014/main" id="{ED414A33-B863-4D5B-AB1F-2878742E42AF}"/>
              </a:ext>
            </a:extLst>
          </p:cNvPr>
          <p:cNvSpPr txBox="1"/>
          <p:nvPr/>
        </p:nvSpPr>
        <p:spPr>
          <a:xfrm>
            <a:off x="5897880" y="4374455"/>
            <a:ext cx="3114385" cy="1815882"/>
          </a:xfrm>
          <a:prstGeom prst="rect">
            <a:avLst/>
          </a:prstGeom>
          <a:noFill/>
        </p:spPr>
        <p:txBody>
          <a:bodyPr wrap="square" rtlCol="0">
            <a:spAutoFit/>
          </a:bodyPr>
          <a:lstStyle/>
          <a:p>
            <a:pPr marL="177800" indent="-177800">
              <a:buFont typeface="Arial" panose="020B0604020202020204" pitchFamily="34" charset="0"/>
              <a:buChar char="•"/>
            </a:pPr>
            <a:r>
              <a:rPr lang="en-US" sz="1600" dirty="0"/>
              <a:t>NP array fabrication (SANE/PEEL)</a:t>
            </a:r>
          </a:p>
          <a:p>
            <a:pPr marL="177800" indent="-177800">
              <a:buFont typeface="Arial" panose="020B0604020202020204" pitchFamily="34" charset="0"/>
              <a:buChar char="•"/>
            </a:pPr>
            <a:r>
              <a:rPr lang="en-US" sz="1600" dirty="0"/>
              <a:t>Photothermal activity as function of NP density, dimensions, composition, and amount of incident light</a:t>
            </a:r>
          </a:p>
          <a:p>
            <a:pPr marL="177800" indent="-177800">
              <a:buFont typeface="Arial" panose="020B0604020202020204" pitchFamily="34" charset="0"/>
              <a:buChar char="•"/>
            </a:pPr>
            <a:r>
              <a:rPr lang="en-US" sz="1600" dirty="0"/>
              <a:t>Index matching between NP array substrate and hydrogel</a:t>
            </a:r>
          </a:p>
        </p:txBody>
      </p:sp>
      <p:pic>
        <p:nvPicPr>
          <p:cNvPr id="47" name="Picture 46">
            <a:extLst>
              <a:ext uri="{FF2B5EF4-FFF2-40B4-BE49-F238E27FC236}">
                <a16:creationId xmlns:a16="http://schemas.microsoft.com/office/drawing/2014/main" id="{C9897589-870A-4D48-AD17-4D5B365692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882" y="1237535"/>
            <a:ext cx="7302218" cy="1102719"/>
          </a:xfrm>
          <a:prstGeom prst="rect">
            <a:avLst/>
          </a:prstGeom>
        </p:spPr>
      </p:pic>
      <p:sp>
        <p:nvSpPr>
          <p:cNvPr id="48" name="Rectangle 47">
            <a:extLst>
              <a:ext uri="{FF2B5EF4-FFF2-40B4-BE49-F238E27FC236}">
                <a16:creationId xmlns:a16="http://schemas.microsoft.com/office/drawing/2014/main" id="{89FF2FAD-C308-429B-8593-ED841EE1C58D}"/>
              </a:ext>
            </a:extLst>
          </p:cNvPr>
          <p:cNvSpPr/>
          <p:nvPr/>
        </p:nvSpPr>
        <p:spPr>
          <a:xfrm>
            <a:off x="736600" y="1163288"/>
            <a:ext cx="7581618" cy="1143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图片 3">
            <a:extLst>
              <a:ext uri="{FF2B5EF4-FFF2-40B4-BE49-F238E27FC236}">
                <a16:creationId xmlns:a16="http://schemas.microsoft.com/office/drawing/2014/main" id="{F48BFEB8-6708-4882-803C-C314B393289C}"/>
              </a:ext>
            </a:extLst>
          </p:cNvPr>
          <p:cNvPicPr>
            <a:picLocks noChangeAspect="1"/>
          </p:cNvPicPr>
          <p:nvPr/>
        </p:nvPicPr>
        <p:blipFill>
          <a:blip r:embed="rId7"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14" name="Slide Number Placeholder 3">
            <a:extLst>
              <a:ext uri="{FF2B5EF4-FFF2-40B4-BE49-F238E27FC236}">
                <a16:creationId xmlns:a16="http://schemas.microsoft.com/office/drawing/2014/main" id="{8CFDFC92-0C58-4616-8C2D-AC10A2E0DB62}"/>
              </a:ext>
            </a:extLst>
          </p:cNvPr>
          <p:cNvSpPr>
            <a:spLocks noGrp="1"/>
          </p:cNvSpPr>
          <p:nvPr>
            <p:ph type="sldNum" sz="quarter" idx="12"/>
          </p:nvPr>
        </p:nvSpPr>
        <p:spPr>
          <a:xfrm>
            <a:off x="8153400" y="6429251"/>
            <a:ext cx="533400" cy="307777"/>
          </a:xfrm>
        </p:spPr>
        <p:txBody>
          <a:bodyPr/>
          <a:lstStyle/>
          <a:p>
            <a:r>
              <a:rPr lang="en-US" dirty="0"/>
              <a:t>6</a:t>
            </a:r>
          </a:p>
        </p:txBody>
      </p:sp>
    </p:spTree>
    <p:extLst>
      <p:ext uri="{BB962C8B-B14F-4D97-AF65-F5344CB8AC3E}">
        <p14:creationId xmlns:p14="http://schemas.microsoft.com/office/powerpoint/2010/main" val="361930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7" grpId="0"/>
      <p:bldP spid="38"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11A24AB-FF6A-4D00-A8EA-CCD7620117FE}"/>
              </a:ext>
            </a:extLst>
          </p:cNvPr>
          <p:cNvSpPr txBox="1">
            <a:spLocks/>
          </p:cNvSpPr>
          <p:nvPr/>
        </p:nvSpPr>
        <p:spPr>
          <a:xfrm>
            <a:off x="0" y="64234"/>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3C2878"/>
                </a:solidFill>
                <a:latin typeface="+mj-lt"/>
                <a:ea typeface="Calibri" charset="0"/>
                <a:cs typeface="Calibri" charset="0"/>
              </a:rPr>
              <a:t>Polyacrylamide (PAAm) Hydrogel Synthesis</a:t>
            </a:r>
          </a:p>
        </p:txBody>
      </p:sp>
      <p:pic>
        <p:nvPicPr>
          <p:cNvPr id="9" name="Picture 8">
            <a:extLst>
              <a:ext uri="{FF2B5EF4-FFF2-40B4-BE49-F238E27FC236}">
                <a16:creationId xmlns:a16="http://schemas.microsoft.com/office/drawing/2014/main" id="{687E19FA-E032-4D4E-95B6-8BC89EC9BB3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37298" y="1313307"/>
            <a:ext cx="3146667" cy="1541275"/>
          </a:xfrm>
          <a:prstGeom prst="rect">
            <a:avLst/>
          </a:prstGeom>
        </p:spPr>
      </p:pic>
      <p:sp>
        <p:nvSpPr>
          <p:cNvPr id="12" name="Rectangle 11">
            <a:extLst>
              <a:ext uri="{FF2B5EF4-FFF2-40B4-BE49-F238E27FC236}">
                <a16:creationId xmlns:a16="http://schemas.microsoft.com/office/drawing/2014/main" id="{7F27CC03-F6F2-41C7-A04B-4A7C3B029DC0}"/>
              </a:ext>
            </a:extLst>
          </p:cNvPr>
          <p:cNvSpPr/>
          <p:nvPr/>
        </p:nvSpPr>
        <p:spPr>
          <a:xfrm>
            <a:off x="5064794" y="2856581"/>
            <a:ext cx="3291673" cy="1292662"/>
          </a:xfrm>
          <a:prstGeom prst="rect">
            <a:avLst/>
          </a:prstGeom>
        </p:spPr>
        <p:txBody>
          <a:bodyPr wrap="square">
            <a:spAutoFit/>
          </a:bodyPr>
          <a:lstStyle/>
          <a:p>
            <a:pPr algn="just"/>
            <a:r>
              <a:rPr lang="en-US" sz="1300" dirty="0">
                <a:solidFill>
                  <a:srgbClr val="111111"/>
                </a:solidFill>
              </a:rPr>
              <a:t>Polyacrylamide (PAAm) gels are formed by copolymerization of acrylamide and bis-acrylamide. The reaction is a vinyl addition polymerization initiated by a free radical-generating system. Polymerization is initiated by ammonium persulfate (APS) and TEMED.</a:t>
            </a:r>
            <a:endParaRPr lang="en-US" sz="1300" b="0" i="0" dirty="0">
              <a:solidFill>
                <a:srgbClr val="111111"/>
              </a:solidFill>
              <a:effectLst/>
            </a:endParaRPr>
          </a:p>
        </p:txBody>
      </p:sp>
      <p:sp>
        <p:nvSpPr>
          <p:cNvPr id="24" name="TextBox 23">
            <a:extLst>
              <a:ext uri="{FF2B5EF4-FFF2-40B4-BE49-F238E27FC236}">
                <a16:creationId xmlns:a16="http://schemas.microsoft.com/office/drawing/2014/main" id="{8AFE27AC-EB26-42FE-A49D-1BD231A9592F}"/>
              </a:ext>
            </a:extLst>
          </p:cNvPr>
          <p:cNvSpPr txBox="1"/>
          <p:nvPr/>
        </p:nvSpPr>
        <p:spPr>
          <a:xfrm>
            <a:off x="386915" y="4544893"/>
            <a:ext cx="4428059" cy="1762021"/>
          </a:xfrm>
          <a:prstGeom prst="rect">
            <a:avLst/>
          </a:prstGeom>
          <a:noFill/>
        </p:spPr>
        <p:txBody>
          <a:bodyPr wrap="square" rtlCol="0">
            <a:spAutoFit/>
          </a:bodyPr>
          <a:lstStyle/>
          <a:p>
            <a:pPr marL="285750" lvl="2" indent="-285750">
              <a:buFont typeface="Arial" panose="020B0604020202020204" pitchFamily="34" charset="0"/>
              <a:buChar char="•"/>
            </a:pPr>
            <a:r>
              <a:rPr lang="en-US" sz="1550" dirty="0">
                <a:sym typeface="Wingdings" panose="05000000000000000000" pitchFamily="2" charset="2"/>
              </a:rPr>
              <a:t>Chemical polymerization (or can be done photochemically with UV light)</a:t>
            </a:r>
          </a:p>
          <a:p>
            <a:pPr marL="285750" lvl="2" indent="-285750">
              <a:buFont typeface="Arial" panose="020B0604020202020204" pitchFamily="34" charset="0"/>
              <a:buChar char="•"/>
            </a:pPr>
            <a:r>
              <a:rPr lang="en-US" sz="1550" dirty="0">
                <a:sym typeface="Wingdings" panose="05000000000000000000" pitchFamily="2" charset="2"/>
              </a:rPr>
              <a:t>Fast reaction, tunable components, room temperature processing</a:t>
            </a:r>
          </a:p>
          <a:p>
            <a:pPr marL="285750" lvl="2" indent="-285750">
              <a:buFont typeface="Arial" panose="020B0604020202020204" pitchFamily="34" charset="0"/>
              <a:buChar char="•"/>
            </a:pPr>
            <a:r>
              <a:rPr lang="en-US" sz="1550" dirty="0">
                <a:sym typeface="Wingdings" panose="05000000000000000000" pitchFamily="2" charset="2"/>
              </a:rPr>
              <a:t>Modulus dependent on the cross-linking density and the rate of polymerization </a:t>
            </a:r>
          </a:p>
          <a:p>
            <a:pPr marL="285750" lvl="2" indent="-285750">
              <a:buFont typeface="Arial" panose="020B0604020202020204" pitchFamily="34" charset="0"/>
              <a:buChar char="•"/>
            </a:pPr>
            <a:r>
              <a:rPr lang="en-US" sz="1550" dirty="0">
                <a:sym typeface="Wingdings" panose="05000000000000000000" pitchFamily="2" charset="2"/>
              </a:rPr>
              <a:t>Effect of gel modulus on buckling patterns</a:t>
            </a:r>
          </a:p>
        </p:txBody>
      </p:sp>
      <p:sp>
        <p:nvSpPr>
          <p:cNvPr id="2" name="Rectangle 1">
            <a:extLst>
              <a:ext uri="{FF2B5EF4-FFF2-40B4-BE49-F238E27FC236}">
                <a16:creationId xmlns:a16="http://schemas.microsoft.com/office/drawing/2014/main" id="{02BE42B8-0B41-4001-B1EA-43FB82AD07A9}"/>
              </a:ext>
            </a:extLst>
          </p:cNvPr>
          <p:cNvSpPr/>
          <p:nvPr/>
        </p:nvSpPr>
        <p:spPr>
          <a:xfrm>
            <a:off x="5332813" y="4148415"/>
            <a:ext cx="4572000" cy="230832"/>
          </a:xfrm>
          <a:prstGeom prst="rect">
            <a:avLst/>
          </a:prstGeom>
        </p:spPr>
        <p:txBody>
          <a:bodyPr>
            <a:spAutoFit/>
          </a:bodyPr>
          <a:lstStyle/>
          <a:p>
            <a:r>
              <a:rPr lang="en-US" sz="900" dirty="0"/>
              <a:t>http://www.bio-rad.com/webroot/web/pdf/lsr/literature/Bulletin_1156.pdf</a:t>
            </a:r>
          </a:p>
        </p:txBody>
      </p:sp>
      <p:pic>
        <p:nvPicPr>
          <p:cNvPr id="14" name="Picture 13" descr="A picture containing sitting, bottle&#10;&#10;Description automatically generated">
            <a:extLst>
              <a:ext uri="{FF2B5EF4-FFF2-40B4-BE49-F238E27FC236}">
                <a16:creationId xmlns:a16="http://schemas.microsoft.com/office/drawing/2014/main" id="{9C0D4721-5DC4-4431-8D29-9850811090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38130" y="1233472"/>
            <a:ext cx="1383223" cy="1556991"/>
          </a:xfrm>
          <a:prstGeom prst="rect">
            <a:avLst/>
          </a:prstGeom>
        </p:spPr>
      </p:pic>
      <p:pic>
        <p:nvPicPr>
          <p:cNvPr id="15" name="Picture 14">
            <a:extLst>
              <a:ext uri="{FF2B5EF4-FFF2-40B4-BE49-F238E27FC236}">
                <a16:creationId xmlns:a16="http://schemas.microsoft.com/office/drawing/2014/main" id="{EFE4D9ED-0596-4DD3-A4C6-31BCADC0308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5400000">
            <a:off x="1055625" y="1320357"/>
            <a:ext cx="1556991" cy="1383223"/>
          </a:xfrm>
          <a:prstGeom prst="rect">
            <a:avLst/>
          </a:prstGeom>
        </p:spPr>
      </p:pic>
      <p:grpSp>
        <p:nvGrpSpPr>
          <p:cNvPr id="3" name="Group 2">
            <a:extLst>
              <a:ext uri="{FF2B5EF4-FFF2-40B4-BE49-F238E27FC236}">
                <a16:creationId xmlns:a16="http://schemas.microsoft.com/office/drawing/2014/main" id="{450159A2-00B3-46FA-B179-44A6D1E3EC5D}"/>
              </a:ext>
            </a:extLst>
          </p:cNvPr>
          <p:cNvGrpSpPr/>
          <p:nvPr/>
        </p:nvGrpSpPr>
        <p:grpSpPr>
          <a:xfrm>
            <a:off x="4952231" y="4860173"/>
            <a:ext cx="4538119" cy="1404914"/>
            <a:chOff x="-2554513" y="3828622"/>
            <a:chExt cx="4634486" cy="1644815"/>
          </a:xfrm>
        </p:grpSpPr>
        <p:sp>
          <p:nvSpPr>
            <p:cNvPr id="16" name="Rectangle 15">
              <a:extLst>
                <a:ext uri="{FF2B5EF4-FFF2-40B4-BE49-F238E27FC236}">
                  <a16:creationId xmlns:a16="http://schemas.microsoft.com/office/drawing/2014/main" id="{7D99D804-D731-44C0-AE54-94CB6559A294}"/>
                </a:ext>
              </a:extLst>
            </p:cNvPr>
            <p:cNvSpPr/>
            <p:nvPr/>
          </p:nvSpPr>
          <p:spPr>
            <a:xfrm>
              <a:off x="-2554513" y="3828622"/>
              <a:ext cx="4134229" cy="15850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CE45222-C68E-45FE-B121-9D4FD09FE09E}"/>
                </a:ext>
              </a:extLst>
            </p:cNvPr>
            <p:cNvSpPr txBox="1"/>
            <p:nvPr/>
          </p:nvSpPr>
          <p:spPr>
            <a:xfrm>
              <a:off x="-2442116" y="3924010"/>
              <a:ext cx="4522089" cy="1549427"/>
            </a:xfrm>
            <a:prstGeom prst="rect">
              <a:avLst/>
            </a:prstGeom>
            <a:noFill/>
          </p:spPr>
          <p:txBody>
            <a:bodyPr wrap="square" rtlCol="0">
              <a:spAutoFit/>
            </a:bodyPr>
            <a:lstStyle/>
            <a:p>
              <a:pPr marL="0" lvl="2"/>
              <a:r>
                <a:rPr lang="en-US" sz="1500" b="1" dirty="0">
                  <a:sym typeface="Wingdings" panose="05000000000000000000" pitchFamily="2" charset="2"/>
                </a:rPr>
                <a:t>Optimized Synthesis Protocol</a:t>
              </a:r>
            </a:p>
            <a:p>
              <a:pPr marL="0" lvl="2"/>
              <a:endParaRPr lang="en-US" sz="500" b="1" dirty="0">
                <a:sym typeface="Wingdings" panose="05000000000000000000" pitchFamily="2" charset="2"/>
              </a:endParaRPr>
            </a:p>
            <a:p>
              <a:pPr marL="0" lvl="2"/>
              <a:r>
                <a:rPr lang="en-US" sz="1200" dirty="0"/>
                <a:t>995 </a:t>
              </a:r>
              <a:r>
                <a:rPr lang="en-US" sz="1200" dirty="0" err="1"/>
                <a:t>μL</a:t>
              </a:r>
              <a:r>
                <a:rPr lang="en-US" sz="1200" dirty="0"/>
                <a:t> of 0.25 g/mL acrylamide + 0.013 g/mL bis-acrylamide</a:t>
              </a:r>
            </a:p>
            <a:p>
              <a:pPr marL="0" lvl="2"/>
              <a:r>
                <a:rPr lang="en-US" sz="1200" dirty="0"/>
                <a:t> *solution must be degassed for &gt; 20 minutes</a:t>
              </a:r>
            </a:p>
            <a:p>
              <a:pPr marL="0" lvl="2"/>
              <a:r>
                <a:rPr lang="en-US" sz="1200" dirty="0"/>
                <a:t>10 </a:t>
              </a:r>
              <a:r>
                <a:rPr lang="en-US" sz="1200" dirty="0" err="1"/>
                <a:t>μL</a:t>
              </a:r>
              <a:r>
                <a:rPr lang="en-US" sz="1200" dirty="0"/>
                <a:t> of 10 % w/v ammonium persulfate (APS) </a:t>
              </a:r>
            </a:p>
            <a:p>
              <a:pPr marL="0" lvl="2"/>
              <a:r>
                <a:rPr lang="en-US" sz="1200" dirty="0"/>
                <a:t>1 </a:t>
              </a:r>
              <a:r>
                <a:rPr lang="en-US" sz="1200" dirty="0" err="1"/>
                <a:t>μL</a:t>
              </a:r>
              <a:r>
                <a:rPr lang="en-US" sz="1200" dirty="0"/>
                <a:t> of N,N,N′,N′-</a:t>
              </a:r>
              <a:r>
                <a:rPr lang="en-US" sz="1200" dirty="0" err="1"/>
                <a:t>Tetramethylethylenediamine</a:t>
              </a:r>
              <a:r>
                <a:rPr lang="en-US" sz="1200" dirty="0"/>
                <a:t> (TEMED)</a:t>
              </a:r>
              <a:endParaRPr lang="en-US" sz="1200" b="1" dirty="0">
                <a:sym typeface="Wingdings" panose="05000000000000000000" pitchFamily="2" charset="2"/>
              </a:endParaRPr>
            </a:p>
            <a:p>
              <a:pPr marL="0" lvl="2"/>
              <a:endParaRPr lang="en-US" sz="1200" dirty="0">
                <a:sym typeface="Wingdings" panose="05000000000000000000" pitchFamily="2" charset="2"/>
              </a:endParaRPr>
            </a:p>
          </p:txBody>
        </p:sp>
      </p:grpSp>
      <p:pic>
        <p:nvPicPr>
          <p:cNvPr id="18" name="Picture 17">
            <a:extLst>
              <a:ext uri="{FF2B5EF4-FFF2-40B4-BE49-F238E27FC236}">
                <a16:creationId xmlns:a16="http://schemas.microsoft.com/office/drawing/2014/main" id="{A38D22DF-E497-40D8-848B-9C846C458ED7}"/>
              </a:ext>
            </a:extLst>
          </p:cNvPr>
          <p:cNvPicPr/>
          <p:nvPr/>
        </p:nvPicPr>
        <p:blipFill rotWithShape="1">
          <a:blip r:embed="rId6">
            <a:extLst>
              <a:ext uri="{28A0092B-C50C-407E-A947-70E740481C1C}">
                <a14:useLocalDpi xmlns:a14="http://schemas.microsoft.com/office/drawing/2010/main" val="0"/>
              </a:ext>
            </a:extLst>
          </a:blip>
          <a:srcRect/>
          <a:stretch/>
        </p:blipFill>
        <p:spPr bwMode="auto">
          <a:xfrm>
            <a:off x="852280" y="2964995"/>
            <a:ext cx="3571700" cy="1484428"/>
          </a:xfrm>
          <a:prstGeom prst="rect">
            <a:avLst/>
          </a:prstGeom>
          <a:noFill/>
          <a:ln>
            <a:noFill/>
          </a:ln>
        </p:spPr>
      </p:pic>
      <p:grpSp>
        <p:nvGrpSpPr>
          <p:cNvPr id="7" name="Group 6">
            <a:extLst>
              <a:ext uri="{FF2B5EF4-FFF2-40B4-BE49-F238E27FC236}">
                <a16:creationId xmlns:a16="http://schemas.microsoft.com/office/drawing/2014/main" id="{C8C39235-C57A-45CF-A09F-3A397350DCCD}"/>
              </a:ext>
            </a:extLst>
          </p:cNvPr>
          <p:cNvGrpSpPr/>
          <p:nvPr/>
        </p:nvGrpSpPr>
        <p:grpSpPr>
          <a:xfrm>
            <a:off x="5062291" y="1153934"/>
            <a:ext cx="3957852" cy="3622121"/>
            <a:chOff x="9251142" y="581149"/>
            <a:chExt cx="4082902" cy="4162121"/>
          </a:xfrm>
        </p:grpSpPr>
        <p:sp>
          <p:nvSpPr>
            <p:cNvPr id="6" name="Rectangle 5">
              <a:extLst>
                <a:ext uri="{FF2B5EF4-FFF2-40B4-BE49-F238E27FC236}">
                  <a16:creationId xmlns:a16="http://schemas.microsoft.com/office/drawing/2014/main" id="{A604E2C1-2041-4755-9BC0-CEF3940670DC}"/>
                </a:ext>
              </a:extLst>
            </p:cNvPr>
            <p:cNvSpPr/>
            <p:nvPr/>
          </p:nvSpPr>
          <p:spPr>
            <a:xfrm>
              <a:off x="9251142" y="581149"/>
              <a:ext cx="4082902" cy="4162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97AAC1-AB31-4BCD-8A8C-DA8A545CC644}"/>
                </a:ext>
              </a:extLst>
            </p:cNvPr>
            <p:cNvSpPr/>
            <p:nvPr/>
          </p:nvSpPr>
          <p:spPr>
            <a:xfrm>
              <a:off x="9381382" y="1645535"/>
              <a:ext cx="3454542" cy="2015868"/>
            </a:xfrm>
            <a:prstGeom prst="rect">
              <a:avLst/>
            </a:prstGeom>
            <a:solidFill>
              <a:schemeClr val="bg1"/>
            </a:solidFill>
          </p:spPr>
          <p:txBody>
            <a:bodyPr wrap="none">
              <a:spAutoFit/>
            </a:bodyPr>
            <a:lstStyle/>
            <a:p>
              <a:r>
                <a:rPr lang="en-US" i="1" dirty="0">
                  <a:solidFill>
                    <a:srgbClr val="8E0000"/>
                  </a:solidFill>
                  <a:latin typeface="NexusSerif"/>
                </a:rPr>
                <a:t>Swelling ratio = [(</a:t>
              </a:r>
              <a:r>
                <a:rPr lang="en-US" i="1" dirty="0" err="1">
                  <a:solidFill>
                    <a:srgbClr val="8E0000"/>
                  </a:solidFill>
                  <a:latin typeface="NexusSerif"/>
                </a:rPr>
                <a:t>x</a:t>
              </a:r>
              <a:r>
                <a:rPr lang="en-US" i="1" baseline="-25000" dirty="0" err="1">
                  <a:solidFill>
                    <a:srgbClr val="8E0000"/>
                  </a:solidFill>
                  <a:latin typeface="NexusSerif"/>
                </a:rPr>
                <a:t>s</a:t>
              </a:r>
              <a:r>
                <a:rPr lang="en-US" i="1" dirty="0" err="1">
                  <a:solidFill>
                    <a:srgbClr val="8E0000"/>
                  </a:solidFill>
                  <a:latin typeface="NexusSerif"/>
                </a:rPr>
                <a:t>-x</a:t>
              </a:r>
              <a:r>
                <a:rPr lang="en-US" i="1" baseline="-25000" dirty="0" err="1">
                  <a:solidFill>
                    <a:srgbClr val="8E0000"/>
                  </a:solidFill>
                  <a:latin typeface="NexusSerif"/>
                </a:rPr>
                <a:t>d</a:t>
              </a:r>
              <a:r>
                <a:rPr lang="en-US" i="1" dirty="0">
                  <a:solidFill>
                    <a:srgbClr val="8E0000"/>
                  </a:solidFill>
                  <a:latin typeface="NexusSerif"/>
                </a:rPr>
                <a:t>)/</a:t>
              </a:r>
              <a:r>
                <a:rPr lang="en-US" i="1" dirty="0" err="1">
                  <a:solidFill>
                    <a:srgbClr val="8E0000"/>
                  </a:solidFill>
                  <a:latin typeface="NexusSerif"/>
                </a:rPr>
                <a:t>x</a:t>
              </a:r>
              <a:r>
                <a:rPr lang="en-US" i="1" baseline="-25000" dirty="0" err="1">
                  <a:solidFill>
                    <a:srgbClr val="8E0000"/>
                  </a:solidFill>
                  <a:latin typeface="NexusSerif"/>
                </a:rPr>
                <a:t>d</a:t>
              </a:r>
              <a:r>
                <a:rPr lang="en-US" i="1" dirty="0">
                  <a:solidFill>
                    <a:srgbClr val="8E0000"/>
                  </a:solidFill>
                  <a:latin typeface="NexusSerif"/>
                </a:rPr>
                <a:t>] * 100%</a:t>
              </a:r>
            </a:p>
            <a:p>
              <a:endParaRPr lang="en-US" dirty="0">
                <a:solidFill>
                  <a:srgbClr val="8E0000"/>
                </a:solidFill>
                <a:latin typeface="NexusSerif"/>
              </a:endParaRPr>
            </a:p>
            <a:p>
              <a:r>
                <a:rPr lang="en-US" dirty="0">
                  <a:solidFill>
                    <a:srgbClr val="8E0000"/>
                  </a:solidFill>
                  <a:latin typeface="NexusSerif"/>
                </a:rPr>
                <a:t>Gravimetric (</a:t>
              </a:r>
              <a:r>
                <a:rPr lang="en-US" i="1" dirty="0">
                  <a:solidFill>
                    <a:srgbClr val="8E0000"/>
                  </a:solidFill>
                  <a:latin typeface="NexusSerif"/>
                </a:rPr>
                <a:t>m</a:t>
              </a:r>
              <a:r>
                <a:rPr lang="en-US" dirty="0">
                  <a:solidFill>
                    <a:srgbClr val="8E0000"/>
                  </a:solidFill>
                  <a:latin typeface="NexusSerif"/>
                </a:rPr>
                <a:t>) or volumetric (</a:t>
              </a:r>
              <a:r>
                <a:rPr lang="en-US" i="1" dirty="0">
                  <a:solidFill>
                    <a:srgbClr val="8E0000"/>
                  </a:solidFill>
                  <a:latin typeface="NexusSerif"/>
                </a:rPr>
                <a:t>V</a:t>
              </a:r>
              <a:r>
                <a:rPr lang="en-US" dirty="0">
                  <a:solidFill>
                    <a:srgbClr val="8E0000"/>
                  </a:solidFill>
                  <a:latin typeface="NexusSerif"/>
                </a:rPr>
                <a:t>)</a:t>
              </a:r>
            </a:p>
            <a:p>
              <a:endParaRPr lang="en-US" dirty="0">
                <a:solidFill>
                  <a:srgbClr val="8E0000"/>
                </a:solidFill>
                <a:latin typeface="NexusSerif"/>
              </a:endParaRPr>
            </a:p>
            <a:p>
              <a:r>
                <a:rPr lang="en-US" dirty="0">
                  <a:solidFill>
                    <a:srgbClr val="8E0000"/>
                  </a:solidFill>
                  <a:latin typeface="NexusSerif"/>
                </a:rPr>
                <a:t>5 min hydration  –  85% | 60% </a:t>
              </a:r>
            </a:p>
            <a:p>
              <a:r>
                <a:rPr lang="en-US" dirty="0">
                  <a:solidFill>
                    <a:srgbClr val="8E0000"/>
                  </a:solidFill>
                  <a:latin typeface="NexusSerif"/>
                </a:rPr>
                <a:t>Full hydration  –  550% | 185% </a:t>
              </a:r>
              <a:endParaRPr lang="en-US" dirty="0">
                <a:solidFill>
                  <a:srgbClr val="8E0000"/>
                </a:solidFill>
              </a:endParaRPr>
            </a:p>
          </p:txBody>
        </p:sp>
      </p:grpSp>
      <p:pic>
        <p:nvPicPr>
          <p:cNvPr id="19" name="图片 3">
            <a:extLst>
              <a:ext uri="{FF2B5EF4-FFF2-40B4-BE49-F238E27FC236}">
                <a16:creationId xmlns:a16="http://schemas.microsoft.com/office/drawing/2014/main" id="{48568095-C69B-4D80-9ABB-0E75775AAFA7}"/>
              </a:ext>
            </a:extLst>
          </p:cNvPr>
          <p:cNvPicPr>
            <a:picLocks noChangeAspect="1"/>
          </p:cNvPicPr>
          <p:nvPr/>
        </p:nvPicPr>
        <p:blipFill>
          <a:blip r:embed="rId7" cstate="screen">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6" y="6439163"/>
            <a:ext cx="740664" cy="358351"/>
          </a:xfrm>
          <a:prstGeom prst="rect">
            <a:avLst/>
          </a:prstGeom>
        </p:spPr>
      </p:pic>
      <p:sp>
        <p:nvSpPr>
          <p:cNvPr id="21" name="Slide Number Placeholder 3">
            <a:extLst>
              <a:ext uri="{FF2B5EF4-FFF2-40B4-BE49-F238E27FC236}">
                <a16:creationId xmlns:a16="http://schemas.microsoft.com/office/drawing/2014/main" id="{2BCF731A-2C2E-4AE9-8F5E-C7060AD0C102}"/>
              </a:ext>
            </a:extLst>
          </p:cNvPr>
          <p:cNvSpPr>
            <a:spLocks noGrp="1"/>
          </p:cNvSpPr>
          <p:nvPr>
            <p:ph type="sldNum" sz="quarter" idx="12"/>
          </p:nvPr>
        </p:nvSpPr>
        <p:spPr>
          <a:xfrm>
            <a:off x="8153400" y="6429251"/>
            <a:ext cx="533400" cy="307777"/>
          </a:xfrm>
        </p:spPr>
        <p:txBody>
          <a:bodyPr/>
          <a:lstStyle/>
          <a:p>
            <a:r>
              <a:rPr lang="en-US" dirty="0"/>
              <a:t>7</a:t>
            </a:r>
          </a:p>
        </p:txBody>
      </p:sp>
    </p:spTree>
    <p:extLst>
      <p:ext uri="{BB962C8B-B14F-4D97-AF65-F5344CB8AC3E}">
        <p14:creationId xmlns:p14="http://schemas.microsoft.com/office/powerpoint/2010/main" val="12797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6BB1B631-D2A6-6F4C-A89E-A1F4A0C09AEB}" vid="{5D82D7D0-5049-504B-BA48-89D05F0B6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88424</TotalTime>
  <Words>2410</Words>
  <Application>Microsoft Office PowerPoint</Application>
  <PresentationFormat>On-screen Show (4:3)</PresentationFormat>
  <Paragraphs>403</Paragraphs>
  <Slides>28</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NexusSerif</vt:lpstr>
      <vt:lpstr>Arial</vt:lpstr>
      <vt:lpstr>Avenir Black</vt:lpstr>
      <vt:lpstr>Calibri</vt:lpstr>
      <vt:lpstr>Cambria Math</vt:lpstr>
      <vt:lpstr>Courier New</vt:lpstr>
      <vt:lpstr>Helvetica</vt:lpstr>
      <vt:lpstr>Times New Roman</vt:lpstr>
      <vt:lpstr>Wingdings</vt:lpstr>
      <vt:lpstr>Theme1</vt:lpstr>
      <vt:lpstr>PowerPoint Presentation</vt:lpstr>
      <vt:lpstr>Presentation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Ah Lee</dc:creator>
  <cp:lastModifiedBy>y lee</cp:lastModifiedBy>
  <cp:revision>2452</cp:revision>
  <cp:lastPrinted>2017-08-19T03:01:12Z</cp:lastPrinted>
  <dcterms:created xsi:type="dcterms:W3CDTF">2017-08-02T08:50:38Z</dcterms:created>
  <dcterms:modified xsi:type="dcterms:W3CDTF">2019-06-04T01:22:28Z</dcterms:modified>
</cp:coreProperties>
</file>